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5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A2B63-E526-4EF7-90C0-0DE5443801A4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BA75D-3077-4B62-A559-AC3EF22212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A2B63-E526-4EF7-90C0-0DE5443801A4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BA75D-3077-4B62-A559-AC3EF22212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A2B63-E526-4EF7-90C0-0DE5443801A4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BA75D-3077-4B62-A559-AC3EF22212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A2B63-E526-4EF7-90C0-0DE5443801A4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BA75D-3077-4B62-A559-AC3EF22212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A2B63-E526-4EF7-90C0-0DE5443801A4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BA75D-3077-4B62-A559-AC3EF22212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A2B63-E526-4EF7-90C0-0DE5443801A4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BA75D-3077-4B62-A559-AC3EF22212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A2B63-E526-4EF7-90C0-0DE5443801A4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BA75D-3077-4B62-A559-AC3EF22212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A2B63-E526-4EF7-90C0-0DE5443801A4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BA75D-3077-4B62-A559-AC3EF22212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A2B63-E526-4EF7-90C0-0DE5443801A4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BA75D-3077-4B62-A559-AC3EF22212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A2B63-E526-4EF7-90C0-0DE5443801A4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BA75D-3077-4B62-A559-AC3EF22212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A2B63-E526-4EF7-90C0-0DE5443801A4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BA75D-3077-4B62-A559-AC3EF22212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0A2B63-E526-4EF7-90C0-0DE5443801A4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7BA75D-3077-4B62-A559-AC3EF222122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isegeek.com/what-is-cloning.htm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tionary.org/wiki/%CE%BA%CE%BB%CF%8E%CE%BD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00108"/>
            <a:ext cx="7772400" cy="2600343"/>
          </a:xfrm>
        </p:spPr>
        <p:txBody>
          <a:bodyPr>
            <a:normAutofit fontScale="90000"/>
          </a:bodyPr>
          <a:lstStyle/>
          <a:p>
            <a:pPr lvl="0"/>
            <a:r>
              <a:rPr lang="en-US" sz="8000" b="1" dirty="0">
                <a:latin typeface="Times New Roman" pitchFamily="18" charset="0"/>
                <a:cs typeface="Times New Roman" pitchFamily="18" charset="0"/>
              </a:rPr>
              <a:t>BIOETHICS</a:t>
            </a: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000" dirty="0">
                <a:latin typeface="Times New Roman" pitchFamily="18" charset="0"/>
                <a:cs typeface="Times New Roman" pitchFamily="18" charset="0"/>
              </a:rPr>
            </a:br>
            <a:r>
              <a:rPr lang="en-US" sz="8000" b="1" dirty="0">
                <a:latin typeface="Times New Roman" pitchFamily="18" charset="0"/>
                <a:cs typeface="Times New Roman" pitchFamily="18" charset="0"/>
              </a:rPr>
              <a:t>Cloning issues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4857760"/>
            <a:ext cx="7643866" cy="1000132"/>
          </a:xfrm>
        </p:spPr>
        <p:txBody>
          <a:bodyPr/>
          <a:lstStyle/>
          <a:p>
            <a:r>
              <a:rPr lang="en-US" b="1" dirty="0" err="1">
                <a:solidFill>
                  <a:schemeClr val="tx1"/>
                </a:solidFill>
              </a:rPr>
              <a:t>p</a:t>
            </a:r>
            <a:r>
              <a:rPr lang="en-US" b="1" dirty="0" err="1" smtClean="0">
                <a:solidFill>
                  <a:schemeClr val="tx1"/>
                </a:solidFill>
              </a:rPr>
              <a:t>rof</a:t>
            </a:r>
            <a:r>
              <a:rPr lang="en-US" b="1" dirty="0" smtClean="0">
                <a:solidFill>
                  <a:schemeClr val="tx1"/>
                </a:solidFill>
              </a:rPr>
              <a:t>. </a:t>
            </a:r>
            <a:r>
              <a:rPr lang="en-US" b="1" dirty="0" err="1">
                <a:solidFill>
                  <a:schemeClr val="tx1"/>
                </a:solidFill>
              </a:rPr>
              <a:t>Tzibusov</a:t>
            </a:r>
            <a:r>
              <a:rPr lang="en-US" b="1" dirty="0">
                <a:solidFill>
                  <a:schemeClr val="tx1"/>
                </a:solidFill>
              </a:rPr>
              <a:t> Sergey </a:t>
            </a:r>
            <a:r>
              <a:rPr lang="en-US" b="1" dirty="0" err="1" smtClean="0">
                <a:solidFill>
                  <a:schemeClr val="tx1"/>
                </a:solidFill>
              </a:rPr>
              <a:t>Nikolaevich</a:t>
            </a:r>
            <a:endParaRPr lang="ru-RU" b="1" dirty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лонирова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52"/>
            <a:ext cx="9144000" cy="706336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00100" y="571480"/>
            <a:ext cx="6858048" cy="23574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071538" y="642918"/>
            <a:ext cx="6715172" cy="212365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 nucleus is activated.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 week later an </a:t>
            </a:r>
            <a:r>
              <a:rPr kumimoji="0" lang="en-US" sz="44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embryon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of about 100 cells is formed</a:t>
            </a: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000100" y="4286256"/>
            <a:ext cx="785818" cy="714380"/>
          </a:xfrm>
          <a:prstGeom prst="ellipse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DNA</a:t>
            </a:r>
            <a:endParaRPr lang="ru-RU" sz="1200" dirty="0"/>
          </a:p>
        </p:txBody>
      </p:sp>
      <p:sp>
        <p:nvSpPr>
          <p:cNvPr id="6" name="Овал 5"/>
          <p:cNvSpPr/>
          <p:nvPr/>
        </p:nvSpPr>
        <p:spPr>
          <a:xfrm>
            <a:off x="2214546" y="4214818"/>
            <a:ext cx="785818" cy="714380"/>
          </a:xfrm>
          <a:prstGeom prst="ellipse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DNA</a:t>
            </a:r>
            <a:endParaRPr lang="ru-RU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лонирова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441642" cy="6858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357158" y="3786190"/>
            <a:ext cx="3643338" cy="25003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357158" y="3857628"/>
            <a:ext cx="35719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Surrogate cloning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Implanting the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embryon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into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 surrogate mother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00694" y="3929066"/>
            <a:ext cx="3643306" cy="23574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5500694" y="3929066"/>
            <a:ext cx="3643306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Therapeutic cloning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Placing the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embryon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 a laboratory culture medium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00298" y="357166"/>
            <a:ext cx="5000660" cy="6429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 rot="10800000" flipV="1">
            <a:off x="2500298" y="214790"/>
            <a:ext cx="500066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5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5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n-US" sz="5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Cloning</a:t>
            </a:r>
            <a:endParaRPr kumimoji="0" lang="en-US" sz="5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Репродуктивное клонирова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922" y="0"/>
            <a:ext cx="9155922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143240" y="571480"/>
            <a:ext cx="3786214" cy="1143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3143240" y="662971"/>
            <a:ext cx="3786214" cy="1200329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Reproductive cloning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85852" y="1500174"/>
            <a:ext cx="2643206" cy="7143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Recipient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929322" y="1643050"/>
            <a:ext cx="2000264" cy="571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 rot="10800000" flipV="1">
            <a:off x="5929322" y="1487503"/>
            <a:ext cx="20002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donor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4071942"/>
            <a:ext cx="5000660" cy="5000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Offspring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Known types of cloning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Currently, 2 types of cloning are known: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reproductive and therapeutic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Reproductive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cloning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24364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is a type of cloning which is performed for the purpose of creating the offspring. This is true for childless couples who, for some reason, cannot conceive, but can create a clone baby who will be a copy of their mother or father.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herapeutic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cloning is a type of cloning which is performed for the purpose of obtaining the embryonic stem cells. These cells are used to treat various diseases of the original person.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42852"/>
            <a:ext cx="8715436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The possibility of cloning vertebrate embryos was first demonstrated in the early 50s of the last century in experiments </a:t>
            </a:r>
            <a:r>
              <a:rPr lang="en-US" sz="4400" u="sng" dirty="0" smtClean="0">
                <a:latin typeface="Times New Roman" pitchFamily="18" charset="0"/>
                <a:cs typeface="Times New Roman" pitchFamily="18" charset="0"/>
              </a:rPr>
              <a:t>on amphibians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. US researchers Robert Briggs and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Thomas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King have developed a microsurgical method for transplanting nuclei of embryonic cells using a thin glass pipette into an egg-free nucleus. 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0" y="0"/>
            <a:ext cx="9144000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Cloning history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2004 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human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cloning.The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experiment was interrupted at the embryonic stage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1997 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mammal cloning (sheep Dolly)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1985 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birth of a baby by a surrogate mother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1978 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birth of a test-tube baby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1977 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frog cloning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1943 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 vitro fertilization of an egg cell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1883 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egg cells discovery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f.ppt-online.org/files1/slide/s/sonN2RdYFiwxKXBDCZOMmPpklS1y68Iz7gq0UVteA/slide-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0" y="0"/>
            <a:ext cx="9055406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28596" y="642918"/>
            <a:ext cx="3643338" cy="62150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357158" y="117693"/>
            <a:ext cx="3786214" cy="674030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Cloning method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 1996, the journal “Nature” published an article by a research team from the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Roslin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Institute on the birth of 5 lambs obtained without the participation of a ram. On February 27 of the following year, a photograph of Dolly the sheep, born at the same Institute in Edinburgh, appeared in the same journal.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0" y="0"/>
            <a:ext cx="9144000" cy="686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4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Cloning prospects</a:t>
            </a:r>
            <a:endParaRPr kumimoji="0" lang="ru-RU" sz="44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Use of stem cells to treat diseases characterized by significant tissue damage (strokes, paralysis, diabetes, heart attack, consequences of injuries and burns).</a:t>
            </a:r>
            <a:endParaRPr kumimoji="0" lang="ru-RU" sz="3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2.Growing from stem cells organs, that would not be rejected </a:t>
            </a:r>
            <a:endParaRPr kumimoji="0" lang="ru-RU" sz="3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Appearance of children in infertile couples</a:t>
            </a:r>
            <a:endParaRPr kumimoji="0" lang="ru-RU" sz="3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Creation of herds of highly productive animals</a:t>
            </a:r>
            <a:endParaRPr kumimoji="0" lang="ru-RU" sz="3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5.Re-creation of endangered species and preservation of rare ones</a:t>
            </a:r>
            <a:endParaRPr kumimoji="0" lang="en-US" sz="3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0" y="0"/>
            <a:ext cx="9144000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just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6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Cloning technology itself is very promising.</a:t>
            </a:r>
            <a:r>
              <a:rPr kumimoji="0" lang="ru-RU" sz="6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228600" algn="just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6000" b="0" i="0" u="sng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However</a:t>
            </a:r>
            <a:r>
              <a:rPr kumimoji="0" lang="en-US" sz="6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there is no hurry. Many scientists have concluded that cloned animals live much less and often get sick.</a:t>
            </a:r>
            <a:endParaRPr kumimoji="0" lang="en-US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f.ppt-online.org/files/slide/u/uaYI1EvKXy4B3LAwqTkWhFmH5re0O2iG6Jjlxz/slide-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0"/>
            <a:ext cx="9155922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85720" y="2643182"/>
            <a:ext cx="8001056" cy="31432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285720" y="2643182"/>
            <a:ext cx="8001056" cy="310854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just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228600" algn="just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 first cloned animal Dolly the sheep to the 6</a:t>
            </a:r>
            <a:r>
              <a:rPr kumimoji="0" lang="en-US" sz="2800" b="0" i="0" u="none" strike="noStrike" cap="none" normalizeH="0" baseline="3000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year of life suffered arthritis and a sharp weakening of the immune system. After the research, genetics made a disappointing verdict: this is old age and treatment is meaningless. In 2002, after a progressive lung disease, Dolly the sheep had to be euthanized.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Cloning (from the Ancient Greek word </a:t>
            </a:r>
            <a:r>
              <a:rPr kumimoji="0" lang="ru-RU" sz="4800" b="0" i="0" u="none" strike="noStrike" cap="none" normalizeH="0" baseline="0" dirty="0" err="1" smtClean="0">
                <a:ln>
                  <a:noFill/>
                </a:ln>
                <a:solidFill>
                  <a:srgbClr val="66336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 tooltip="wikt:κλών"/>
              </a:rPr>
              <a:t>κλών</a:t>
            </a:r>
            <a:r>
              <a:rPr kumimoji="0" lang="en-US" sz="48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en-US" sz="4800" b="0" i="1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klōn</a:t>
            </a:r>
            <a:r>
              <a:rPr kumimoji="0" lang="en-US" sz="48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“</a:t>
            </a:r>
            <a:r>
              <a:rPr kumimoji="0" lang="en-US" sz="48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twing</a:t>
            </a:r>
            <a:r>
              <a:rPr kumimoji="0" lang="en-US" sz="48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”) in the most general </a:t>
            </a:r>
            <a:r>
              <a:rPr kumimoji="0" lang="en-US" sz="48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sensemeans</a:t>
            </a:r>
            <a:r>
              <a:rPr kumimoji="0" lang="en-US" sz="48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reproduction of an object N number of times. Objects obtained as a result of cloning are called a clone, both individually and the entire series.</a:t>
            </a:r>
            <a:endParaRPr kumimoji="0" lang="en-US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0" y="0"/>
            <a:ext cx="9144000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just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Nevertheless, there are many prospects for cloning. And, perhaps, not so much time will pass, and cloned mammoths, tours, sea cows, which became extinct many years ago, will appear.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f.ppt-online.org/files/slide/u/uaYI1EvKXy4B3LAwqTkWhFmH5re0O2iG6Jjlxz/slide-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930"/>
            <a:ext cx="9144000" cy="68490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357430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HUMAN CLONING: </a:t>
            </a:r>
            <a:endParaRPr lang="ru-RU" sz="5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PROS AND CONS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0" y="0"/>
            <a:ext cx="9144000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Cloning challenges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Cloning of organs and tissues is the number 1 task in the field of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transplantology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traumatology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and other fields of medicine and biology. When transplanting a cloned organ, one does not need to think about suppressing the rejection reaction and the possible consequences in the form of cancer that has developed against the background of immunodeficiency. 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CLONED ORGANS WILL BE 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 SALVATION FOR PEOPLE.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0" y="0"/>
            <a:ext cx="9144000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PROBLEM OF HUMAN CLONING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Some people have already bequeathed to keep their cells in a state of deep freeze in order to resurrect as a clone, ensuring themselves immortality.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Others think, by cloning, to overcome infertility or to grow "spare parts" - organs for transplantation.</a:t>
            </a: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Still others want to benefit mankind by populating it with clones of geniuses.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0" y="0"/>
            <a:ext cx="9144000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 world’s first cloned baby was born on Christmas Friday 25 December 2002, claims the Bahamas-based cloning company </a:t>
            </a:r>
            <a:r>
              <a:rPr kumimoji="0" lang="en-US" sz="4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Clonaid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The seven-pound baby was born by a 31-year-old American woman. The girl was named Eva. The company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4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Clonaid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was formed by the UFO </a:t>
            </a:r>
            <a:r>
              <a:rPr kumimoji="0" lang="en-US" sz="4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Raelian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4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cult</a:t>
            </a:r>
            <a:r>
              <a:rPr kumimoji="0" lang="en-US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with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up to 55,000 followers in 88 countries</a:t>
            </a: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лонирование великих личностей и умерших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51380" cy="671353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928794" y="0"/>
            <a:ext cx="5429288" cy="12858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1928794" y="0"/>
            <a:ext cx="5429288" cy="138499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CLONING OF GREAT PERSONALITIES AND DEAD PEOPLE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1571612"/>
            <a:ext cx="4143404" cy="43577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357158" y="1571612"/>
            <a:ext cx="4286248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If a tissue sample of a person is properly frozen, the person could be cloned long after their death.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 the future, it is possible to create clones from samples of hair, bones, and teeth of distinguished people.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ЛОНИРОВАТЬ СОФИ ЛОРЕН?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7998873" cy="599915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57224" y="857232"/>
            <a:ext cx="7072362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Clone Sophia Loren?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28662" y="1785926"/>
            <a:ext cx="3357586" cy="342902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One of the Vatican fathers said that although the Catholic Church is against cloning, an exception could be made for Sophia Loren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0" y="0"/>
            <a:ext cx="9144000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REPRODUCTIVE HUMAN CLONING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assumes </a:t>
            </a:r>
            <a:endParaRPr kumimoji="0" lang="ru-RU" sz="4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That a human clone lives the same life as all "ordinary" people</a:t>
            </a:r>
            <a:endParaRPr kumimoji="0" lang="ru-RU" sz="4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Reproductive human cloning faces many ethical, religious and legal challenges.</a:t>
            </a:r>
            <a:endParaRPr kumimoji="0" lang="ru-RU" sz="4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Reproductive cloning is prohibited by law in many states.</a:t>
            </a:r>
            <a:endParaRPr kumimoji="0" lang="en-US" sz="4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0"/>
            <a:ext cx="871543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One of the ethical problems: when cloning a person, each "failed" copy will turn out to be a freak, but at the same time a full-fledged person, and for his ugliness virtually all of humanity will be responsible.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f.ppt-online.org/files/slide/r/ra0pI6heYsRgtHQmzCBKZVAGEDuywJ5lLqFNPW/slide-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1717"/>
            <a:ext cx="9060174" cy="678628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28596" y="857232"/>
            <a:ext cx="7643866" cy="92869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0" y="0"/>
            <a:ext cx="9144000" cy="686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 second aspect against cloning is the inability of the copied person to fully repeat the consciousness of the original.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This means that, it is possible to assure society with accuracy that the clones will not be completely identical - repetition is possible only in genetic terms and in appearance. To reproduce people with the same abilities, personal characteristics and habits is absolutely impossible. This is proven by scientists.</a:t>
            </a:r>
            <a:endParaRPr kumimoji="0" lang="en-US" sz="4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428604"/>
            <a:ext cx="800105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7200" b="1" dirty="0">
                <a:latin typeface="Times New Roman" pitchFamily="18" charset="0"/>
                <a:cs typeface="Times New Roman" pitchFamily="18" charset="0"/>
              </a:rPr>
              <a:t>Cloning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is a method of reproducing organisms without fertilization by multiplying a single somatic cell.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f.ppt-online.org/files/slide/u/uaYI1EvKXy4B3LAwqTkWhFmH5re0O2iG6Jjlxz/slide-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8858312" cy="623410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143240" y="428604"/>
            <a:ext cx="2786082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2786050" y="357166"/>
            <a:ext cx="31432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Cloning scheme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1857364"/>
            <a:ext cx="1785950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14283" y="1714488"/>
            <a:ext cx="1857388" cy="830997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Breast somatic cell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00166" y="5500702"/>
            <a:ext cx="2286016" cy="7143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Surrogate mother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1472" y="3500438"/>
            <a:ext cx="2428892" cy="642942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Reproductive cloning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71868" y="4857760"/>
            <a:ext cx="1571636" cy="357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571868" y="4786322"/>
            <a:ext cx="17859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Embryon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643570" y="3500438"/>
            <a:ext cx="2428892" cy="6429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Therapeutic 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cloning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000628" y="5286388"/>
            <a:ext cx="2071702" cy="7143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Stem cells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6072206"/>
            <a:ext cx="1285852" cy="428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Clone</a:t>
            </a:r>
            <a:r>
              <a:rPr lang="en-US" dirty="0"/>
              <a:t> 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786050" y="2214554"/>
            <a:ext cx="1071570" cy="5000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nucleus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786446" y="2214554"/>
            <a:ext cx="2643206" cy="357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nucleus removal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000628" y="2643182"/>
            <a:ext cx="2857520" cy="7143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introducing a donor nucleus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000892" y="1643050"/>
            <a:ext cx="1714512" cy="6429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egg cell (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oocyte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к осуществляется клонирова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8486176" cy="635634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928662" y="642918"/>
            <a:ext cx="7072362" cy="18573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1071538" y="642918"/>
            <a:ext cx="6786610" cy="150810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How is cloning done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8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 nucleus is removed from the egg cell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лонирова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642918"/>
            <a:ext cx="7786742" cy="583245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1357290" y="1071546"/>
            <a:ext cx="6929486" cy="17145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1357290" y="1071546"/>
            <a:ext cx="6929486" cy="175432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 nucleus is isolated from the somatic cell of the organism to be cloned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5929322" y="4214818"/>
            <a:ext cx="1785950" cy="1571636"/>
          </a:xfrm>
          <a:prstGeom prst="ellipse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DNA</a:t>
            </a: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Клонирова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895194" cy="666270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857224" y="571480"/>
            <a:ext cx="7358114" cy="20717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The obtained nucleus containing the DNA of the cloned organism is introduced into the egg cell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643306" y="3429000"/>
            <a:ext cx="2000264" cy="1785950"/>
          </a:xfrm>
          <a:prstGeom prst="ellipse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DNA</a:t>
            </a:r>
            <a:endParaRPr lang="ru-RU" sz="44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лонирова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5922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71538" y="571480"/>
            <a:ext cx="6715172" cy="20717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The egg cell begins to divide</a:t>
            </a:r>
            <a:endParaRPr lang="ru-RU" sz="4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071538" y="3286124"/>
            <a:ext cx="928694" cy="857256"/>
          </a:xfrm>
          <a:prstGeom prst="ellipse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DNA</a:t>
            </a:r>
            <a:endParaRPr lang="ru-RU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4857752" y="3500438"/>
            <a:ext cx="928694" cy="857256"/>
          </a:xfrm>
          <a:prstGeom prst="ellipse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DNA</a:t>
            </a:r>
            <a:endParaRPr lang="ru-RU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6286512" y="3429000"/>
            <a:ext cx="928694" cy="857256"/>
          </a:xfrm>
          <a:prstGeom prst="ellipse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DNA</a:t>
            </a:r>
            <a:endParaRPr lang="ru-RU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881</TotalTime>
  <Words>1062</Words>
  <Application>Microsoft Office PowerPoint</Application>
  <PresentationFormat>Экран (4:3)</PresentationFormat>
  <Paragraphs>89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BIOETHICS Cloning issues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BIOETHICS Cloning issues </dc:title>
  <dc:creator>1</dc:creator>
  <cp:lastModifiedBy>1</cp:lastModifiedBy>
  <cp:revision>18</cp:revision>
  <dcterms:created xsi:type="dcterms:W3CDTF">2019-11-20T10:26:58Z</dcterms:created>
  <dcterms:modified xsi:type="dcterms:W3CDTF">2019-12-03T10:53:06Z</dcterms:modified>
</cp:coreProperties>
</file>