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0"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A622ECD-50D9-42E5-B743-04F81392F3D8}" type="datetimeFigureOut">
              <a:rPr lang="ru-RU" smtClean="0"/>
              <a:pPr/>
              <a:t>19.11.2019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8C6A92-193A-42F6-AA06-55440CEE779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A622ECD-50D9-42E5-B743-04F81392F3D8}" type="datetimeFigureOut">
              <a:rPr lang="ru-RU" smtClean="0"/>
              <a:pPr/>
              <a:t>19.11.2019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8C6A92-193A-42F6-AA06-55440CEE779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A622ECD-50D9-42E5-B743-04F81392F3D8}" type="datetimeFigureOut">
              <a:rPr lang="ru-RU" smtClean="0"/>
              <a:pPr/>
              <a:t>19.11.2019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8C6A92-193A-42F6-AA06-55440CEE779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A622ECD-50D9-42E5-B743-04F81392F3D8}" type="datetimeFigureOut">
              <a:rPr lang="ru-RU" smtClean="0"/>
              <a:pPr/>
              <a:t>19.11.2019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8C6A92-193A-42F6-AA06-55440CEE779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A622ECD-50D9-42E5-B743-04F81392F3D8}" type="datetimeFigureOut">
              <a:rPr lang="ru-RU" smtClean="0"/>
              <a:pPr/>
              <a:t>19.11.2019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8C6A92-193A-42F6-AA06-55440CEE779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A622ECD-50D9-42E5-B743-04F81392F3D8}" type="datetimeFigureOut">
              <a:rPr lang="ru-RU" smtClean="0"/>
              <a:pPr/>
              <a:t>19.11.2019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8C6A92-193A-42F6-AA06-55440CEE779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A622ECD-50D9-42E5-B743-04F81392F3D8}" type="datetimeFigureOut">
              <a:rPr lang="ru-RU" smtClean="0"/>
              <a:pPr/>
              <a:t>19.11.2019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8C6A92-193A-42F6-AA06-55440CEE779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A622ECD-50D9-42E5-B743-04F81392F3D8}" type="datetimeFigureOut">
              <a:rPr lang="ru-RU" smtClean="0"/>
              <a:pPr/>
              <a:t>19.11.2019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48C6A92-193A-42F6-AA06-55440CEE779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A622ECD-50D9-42E5-B743-04F81392F3D8}" type="datetimeFigureOut">
              <a:rPr lang="ru-RU" smtClean="0"/>
              <a:pPr/>
              <a:t>19.11.2019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8C6A92-193A-42F6-AA06-55440CEE779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A622ECD-50D9-42E5-B743-04F81392F3D8}" type="datetimeFigureOut">
              <a:rPr lang="ru-RU" smtClean="0"/>
              <a:pPr/>
              <a:t>19.11.2019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8C6A92-193A-42F6-AA06-55440CEE779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A622ECD-50D9-42E5-B743-04F81392F3D8}" type="datetimeFigureOut">
              <a:rPr lang="ru-RU" smtClean="0"/>
              <a:pPr/>
              <a:t>19.11.2019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8C6A92-193A-42F6-AA06-55440CEE779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22ECD-50D9-42E5-B743-04F81392F3D8}" type="datetimeFigureOut">
              <a:rPr lang="ru-RU" smtClean="0"/>
              <a:pPr/>
              <a:t>19.11.2019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C6A92-193A-42F6-AA06-55440CEE779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endParaRPr kumimoji="0" lang="ru-RU" sz="4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tabLst/>
            </a:pPr>
            <a:endParaRPr lang="ru-RU" sz="4400" b="1" dirty="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tabLst/>
            </a:pPr>
            <a:r>
              <a:rPr kumimoji="0" lang="en-US" sz="4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BIOETHICS</a:t>
            </a:r>
            <a:endParaRPr kumimoji="0" lang="ru-RU" sz="4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4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PROBLEMS OF EUTHANASIA</a:t>
            </a:r>
            <a:endParaRPr kumimoji="0" lang="ru-RU" sz="4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4400" dirty="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Professor </a:t>
            </a:r>
            <a:r>
              <a:rPr kumimoji="0" lang="en-US" sz="4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Tsybusov</a:t>
            </a:r>
            <a:r>
              <a:rPr kumimoji="0" lang="en-US"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Sergei</a:t>
            </a:r>
            <a:r>
              <a:rPr kumimoji="0" lang="ru-RU"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Nikolaevich</a:t>
            </a:r>
            <a:endParaRPr kumimoji="0" lang="en-US"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cf.ppt-online.org/files/slide/1/19KB0C4WXLeUoNhPfqr5pYcyxlgJRbjv2a68Gs/slide-4.jpg"/>
          <p:cNvPicPr/>
          <p:nvPr/>
        </p:nvPicPr>
        <p:blipFill>
          <a:blip r:embed="rId2"/>
          <a:srcRect/>
          <a:stretch>
            <a:fillRect/>
          </a:stretch>
        </p:blipFill>
        <p:spPr bwMode="auto">
          <a:xfrm>
            <a:off x="571472" y="1785926"/>
            <a:ext cx="7786743" cy="4857784"/>
          </a:xfrm>
          <a:prstGeom prst="rect">
            <a:avLst/>
          </a:prstGeom>
          <a:noFill/>
          <a:ln w="9525">
            <a:noFill/>
            <a:miter lim="800000"/>
            <a:headEnd/>
            <a:tailEnd/>
          </a:ln>
        </p:spPr>
      </p:pic>
      <p:sp>
        <p:nvSpPr>
          <p:cNvPr id="3" name="Прямоугольник 2"/>
          <p:cNvSpPr/>
          <p:nvPr/>
        </p:nvSpPr>
        <p:spPr>
          <a:xfrm>
            <a:off x="214282" y="214290"/>
            <a:ext cx="8643998" cy="1384995"/>
          </a:xfrm>
          <a:prstGeom prst="rect">
            <a:avLst/>
          </a:prstGeom>
        </p:spPr>
        <p:txBody>
          <a:bodyPr wrap="square">
            <a:spAutoFit/>
          </a:bodyPr>
          <a:lstStyle/>
          <a:p>
            <a:r>
              <a:rPr lang="en-US" sz="2800" b="1" u="sng" dirty="0" smtClean="0">
                <a:latin typeface="Times New Roman" pitchFamily="18" charset="0"/>
                <a:cs typeface="Times New Roman" pitchFamily="18" charset="0"/>
              </a:rPr>
              <a:t>Passive euthanasia </a:t>
            </a:r>
            <a:r>
              <a:rPr lang="en-US" sz="2800" dirty="0" smtClean="0">
                <a:latin typeface="Times New Roman" pitchFamily="18" charset="0"/>
                <a:cs typeface="Times New Roman" pitchFamily="18" charset="0"/>
              </a:rPr>
              <a:t>is when death is brought about by an </a:t>
            </a:r>
            <a:r>
              <a:rPr lang="en-US" sz="2800" i="1" dirty="0" smtClean="0">
                <a:latin typeface="Times New Roman" pitchFamily="18" charset="0"/>
                <a:cs typeface="Times New Roman" pitchFamily="18" charset="0"/>
              </a:rPr>
              <a:t>omission</a:t>
            </a:r>
            <a:r>
              <a:rPr lang="en-US" sz="2800" dirty="0" smtClean="0">
                <a:latin typeface="Times New Roman" pitchFamily="18" charset="0"/>
                <a:cs typeface="Times New Roman" pitchFamily="18" charset="0"/>
              </a:rPr>
              <a:t>- i.e. when someone lets the person die. This can be by without drawing or without holding treatment.</a:t>
            </a:r>
            <a:endParaRPr lang="ru-RU" sz="28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cf.ppt-online.org/files/slide/1/19KB0C4WXLeUoNhPfqr5pYcyxlgJRbjv2a68Gs/slide-5.jpg"/>
          <p:cNvPicPr/>
          <p:nvPr/>
        </p:nvPicPr>
        <p:blipFill>
          <a:blip r:embed="rId2"/>
          <a:srcRect/>
          <a:stretch>
            <a:fillRect/>
          </a:stretch>
        </p:blipFill>
        <p:spPr bwMode="auto">
          <a:xfrm>
            <a:off x="714348" y="1500174"/>
            <a:ext cx="7429553" cy="5357826"/>
          </a:xfrm>
          <a:prstGeom prst="rect">
            <a:avLst/>
          </a:prstGeom>
          <a:noFill/>
          <a:ln w="9525">
            <a:noFill/>
            <a:miter lim="800000"/>
            <a:headEnd/>
            <a:tailEnd/>
          </a:ln>
        </p:spPr>
      </p:pic>
      <p:sp>
        <p:nvSpPr>
          <p:cNvPr id="1025" name="Rectangle 1"/>
          <p:cNvSpPr>
            <a:spLocks noChangeArrowheads="1"/>
          </p:cNvSpPr>
          <p:nvPr/>
        </p:nvSpPr>
        <p:spPr bwMode="auto">
          <a:xfrm>
            <a:off x="0" y="0"/>
            <a:ext cx="885828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t" latinLnBrk="0" hangingPunct="1">
              <a:lnSpc>
                <a:spcPct val="100000"/>
              </a:lnSpc>
              <a:spcBef>
                <a:spcPct val="0"/>
              </a:spcBef>
              <a:spcAft>
                <a:spcPct val="0"/>
              </a:spcAft>
              <a:buClrTx/>
              <a:buSzTx/>
              <a:buFontTx/>
              <a:buChar char="•"/>
              <a:tabLst/>
            </a:pPr>
            <a:r>
              <a:rPr lang="en-US" sz="3200" b="1" u="sng" dirty="0" smtClean="0">
                <a:solidFill>
                  <a:srgbClr val="222222"/>
                </a:solidFill>
                <a:latin typeface="Times New Roman" pitchFamily="18" charset="0"/>
                <a:ea typeface="Calibri" pitchFamily="34" charset="0"/>
                <a:cs typeface="Times New Roman" pitchFamily="18" charset="0"/>
              </a:rPr>
              <a:t>V</a:t>
            </a:r>
            <a:r>
              <a:rPr kumimoji="0" lang="en-US" sz="3200" b="1" i="0" u="sng"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oluntary euthanasia </a:t>
            </a:r>
            <a:r>
              <a:rPr kumimoji="0" lang="en-US" sz="32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occurs when there is request for the termination of life (informed consent) of the patient.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cf.ppt-online.org/files/slide/1/19KB0C4WXLeUoNhPfqr5pYcyxlgJRbjv2a68Gs/slide-6.jpg"/>
          <p:cNvPicPr/>
          <p:nvPr/>
        </p:nvPicPr>
        <p:blipFill>
          <a:blip r:embed="rId2"/>
          <a:srcRect/>
          <a:stretch>
            <a:fillRect/>
          </a:stretch>
        </p:blipFill>
        <p:spPr bwMode="auto">
          <a:xfrm>
            <a:off x="642910" y="1500150"/>
            <a:ext cx="8001057" cy="5357850"/>
          </a:xfrm>
          <a:prstGeom prst="rect">
            <a:avLst/>
          </a:prstGeom>
          <a:noFill/>
          <a:ln w="9525">
            <a:noFill/>
            <a:miter lim="800000"/>
            <a:headEnd/>
            <a:tailEnd/>
          </a:ln>
        </p:spPr>
      </p:pic>
      <p:sp>
        <p:nvSpPr>
          <p:cNvPr id="3" name="Прямоугольник 2"/>
          <p:cNvSpPr/>
          <p:nvPr/>
        </p:nvSpPr>
        <p:spPr>
          <a:xfrm>
            <a:off x="0" y="0"/>
            <a:ext cx="8858280" cy="1569660"/>
          </a:xfrm>
          <a:prstGeom prst="rect">
            <a:avLst/>
          </a:prstGeom>
        </p:spPr>
        <p:txBody>
          <a:bodyPr wrap="square">
            <a:spAutoFit/>
          </a:bodyPr>
          <a:lstStyle/>
          <a:p>
            <a:pPr lvl="0" indent="180975" algn="just" fontAlgn="t">
              <a:spcBef>
                <a:spcPct val="0"/>
              </a:spcBef>
              <a:spcAft>
                <a:spcPct val="0"/>
              </a:spcAft>
              <a:buFontTx/>
              <a:buChar char="•"/>
            </a:pPr>
            <a:r>
              <a:rPr lang="en-US" sz="3200" u="sng" dirty="0" smtClean="0">
                <a:solidFill>
                  <a:srgbClr val="222222"/>
                </a:solidFill>
                <a:latin typeface="Times New Roman" pitchFamily="18" charset="0"/>
                <a:ea typeface="Calibri" pitchFamily="34" charset="0"/>
                <a:cs typeface="Times New Roman" pitchFamily="18" charset="0"/>
              </a:rPr>
              <a:t>Involuntary euthanasia </a:t>
            </a:r>
            <a:r>
              <a:rPr lang="en-US" sz="3200" dirty="0" smtClean="0">
                <a:solidFill>
                  <a:srgbClr val="222222"/>
                </a:solidFill>
                <a:latin typeface="Times New Roman" pitchFamily="18" charset="0"/>
                <a:ea typeface="Calibri" pitchFamily="34" charset="0"/>
                <a:cs typeface="Times New Roman" pitchFamily="18" charset="0"/>
              </a:rPr>
              <a:t>occurs when there is no request for the termination of life (informed consent) of the patient.</a:t>
            </a:r>
            <a:endParaRPr lang="en-US" sz="3200" dirty="0" smtClean="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0"/>
            <a:ext cx="9144000" cy="6247864"/>
          </a:xfrm>
          <a:prstGeom prst="rect">
            <a:avLst/>
          </a:prstGeom>
          <a:solidFill>
            <a:schemeClr val="tx2">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9575" algn="just" defTabSz="914400" rtl="0" eaLnBrk="1" fontAlgn="t" latinLnBrk="0" hangingPunct="1">
              <a:lnSpc>
                <a:spcPct val="100000"/>
              </a:lnSpc>
              <a:spcBef>
                <a:spcPct val="0"/>
              </a:spcBef>
              <a:spcAft>
                <a:spcPct val="0"/>
              </a:spcAft>
              <a:buClrTx/>
              <a:buSzTx/>
              <a:buFontTx/>
              <a:buChar char="•"/>
              <a:tabLst/>
            </a:pPr>
            <a:r>
              <a:rPr kumimoji="0" lang="en-US" sz="4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Pro-Euthanasia arguments </a:t>
            </a:r>
            <a:endParaRPr kumimoji="0" lang="ru-RU" sz="4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409575" algn="just" defTabSz="914400" rtl="0" eaLnBrk="0" fontAlgn="t"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 person should be given the right to self-determination, to the extent that he can decide whether to continue living or not. Proponents of euthanasia are of the view that the right to life declared by modern civilization also implies the human right to choose when to die - doctors are obliged to ensure that this right is realized to the patient.</a:t>
            </a:r>
            <a:endParaRPr kumimoji="0" lang="en-US"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9144000" cy="6001643"/>
          </a:xfrm>
          <a:prstGeom prst="rect">
            <a:avLst/>
          </a:prstGeom>
          <a:solidFill>
            <a:schemeClr val="tx2">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9575" algn="just" defTabSz="914400" rtl="0" eaLnBrk="1" fontAlgn="t" latinLnBrk="0" hangingPunct="1">
              <a:lnSpc>
                <a:spcPct val="100000"/>
              </a:lnSpc>
              <a:spcBef>
                <a:spcPct val="0"/>
              </a:spcBef>
              <a:spcAft>
                <a:spcPct val="0"/>
              </a:spcAft>
              <a:buClrTx/>
              <a:buSzTx/>
              <a:buFontTx/>
              <a:buChar char="•"/>
              <a:tabLst/>
            </a:pPr>
            <a:r>
              <a:rPr kumimoji="0" lang="en-US" sz="4800" b="0" i="0"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Pro-Euthanasia arguments </a:t>
            </a:r>
            <a:endParaRPr kumimoji="0" lang="ru-RU" sz="4800" b="0" i="0" u="sng"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409575" algn="just" defTabSz="914400" rtl="0" eaLnBrk="0" fontAlgn="t"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Mercy</a:t>
            </a:r>
            <a:endParaRPr kumimoji="0" lang="ru-RU" sz="48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409575" algn="just" defTabSz="914400" rtl="0" eaLnBrk="0" fontAlgn="t" latinLnBrk="0" hangingPunct="0">
              <a:lnSpc>
                <a:spcPct val="100000"/>
              </a:lnSpc>
              <a:spcBef>
                <a:spcPct val="0"/>
              </a:spcBef>
              <a:spcAft>
                <a:spcPct val="0"/>
              </a:spcAft>
              <a:buClrTx/>
              <a:buSzTx/>
              <a:buFontTx/>
              <a:buNone/>
              <a:tabLst/>
            </a:pPr>
            <a:r>
              <a:rPr kumimoji="0" lang="en-US" sz="4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 person must be protected from cruel and inhuman treatment. Indeed, if a person has to endure severe and incessant pain, a sense of compassion can suggest such a way out as euthanasia</a:t>
            </a:r>
            <a:endParaRPr kumimoji="0" lang="en-US" sz="4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6247864"/>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9575" algn="just" defTabSz="914400" rtl="0" eaLnBrk="1" fontAlgn="t" latinLnBrk="0" hangingPunct="1">
              <a:lnSpc>
                <a:spcPct val="100000"/>
              </a:lnSpc>
              <a:spcBef>
                <a:spcPct val="0"/>
              </a:spcBef>
              <a:spcAft>
                <a:spcPct val="0"/>
              </a:spcAft>
              <a:buClrTx/>
              <a:buSzTx/>
              <a:buFontTx/>
              <a:buChar char="•"/>
              <a:tabLst/>
            </a:pPr>
            <a:r>
              <a:rPr kumimoji="0" lang="en-US" sz="4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Pro-Euthanasia arguments </a:t>
            </a:r>
            <a:endParaRPr kumimoji="0" lang="ru-RU" sz="40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409575" algn="just" defTabSz="914400" rtl="0" eaLnBrk="0" fontAlgn="t"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Altruism (self-sacrifice)</a:t>
            </a:r>
            <a:endParaRPr kumimoji="0" lang="ru-RU" sz="40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409575" algn="just" defTabSz="914400" rtl="0" eaLnBrk="0" fontAlgn="t"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 person has the right to be an altruist. What is meant here is that the sufferings of the patient cause grief  and suffering to the patient’s loved ones and in general those who are near his bed, as well as the fact that through euthanasia he will be able to save those financial means that his family could use.</a:t>
            </a:r>
            <a:endParaRPr kumimoji="0" lang="en-US"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0"/>
            <a:ext cx="9144000" cy="6740307"/>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9575" algn="just" defTabSz="914400" rtl="0" eaLnBrk="1" fontAlgn="t"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Pro-Euthanasia arguments </a:t>
            </a:r>
            <a:endParaRPr kumimoji="0" lang="ru-RU" sz="36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409575" algn="just" defTabSz="914400" rtl="0" eaLnBrk="0" fontAlgn="t"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Justice(superfluous people)</a:t>
            </a:r>
            <a:endParaRPr kumimoji="0" lang="ru-RU" sz="36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409575" algn="just" defTabSz="914400" rtl="0" eaLnBrk="0" fontAlgn="t"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Advocates of euthanasia are convinced that the legalization of euthanasia will reduce the cost of treatment of the terminally ill and direct these funds to other, more important for society purposes.</a:t>
            </a:r>
            <a:r>
              <a:rPr kumimoji="0" lang="ru-RU" sz="3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In addition, by accelerating the death of terminally ill patients, medicine will be able to better serve those who are more likely to recover.</a:t>
            </a:r>
            <a:r>
              <a:rPr kumimoji="0" lang="ru-RU" sz="3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Thus, supporters of euthanasia believe that the legalization of euthanasia will allow embodying the principle of justice.</a:t>
            </a:r>
            <a:endParaRPr kumimoji="0" lang="en-US"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slide-share.ru/image/887227.jpeg"/>
          <p:cNvPicPr/>
          <p:nvPr/>
        </p:nvPicPr>
        <p:blipFill>
          <a:blip r:embed="rId2"/>
          <a:srcRect/>
          <a:stretch>
            <a:fillRect/>
          </a:stretch>
        </p:blipFill>
        <p:spPr bwMode="auto">
          <a:xfrm>
            <a:off x="357158" y="1214422"/>
            <a:ext cx="8501122" cy="5643578"/>
          </a:xfrm>
          <a:prstGeom prst="rect">
            <a:avLst/>
          </a:prstGeom>
          <a:noFill/>
          <a:ln w="9525">
            <a:noFill/>
            <a:miter lim="800000"/>
            <a:headEnd/>
            <a:tailEnd/>
          </a:ln>
        </p:spPr>
      </p:pic>
      <p:sp>
        <p:nvSpPr>
          <p:cNvPr id="3" name="Прямоугольник 2"/>
          <p:cNvSpPr/>
          <p:nvPr/>
        </p:nvSpPr>
        <p:spPr>
          <a:xfrm>
            <a:off x="214282" y="214290"/>
            <a:ext cx="8715436" cy="769441"/>
          </a:xfrm>
          <a:prstGeom prst="rect">
            <a:avLst/>
          </a:prstGeom>
          <a:solidFill>
            <a:srgbClr val="0070C0"/>
          </a:solidFill>
        </p:spPr>
        <p:txBody>
          <a:bodyPr wrap="square">
            <a:spAutoFit/>
          </a:bodyPr>
          <a:lstStyle/>
          <a:p>
            <a:r>
              <a:rPr lang="en-US" sz="4400" dirty="0" smtClean="0">
                <a:solidFill>
                  <a:schemeClr val="bg1"/>
                </a:solidFill>
                <a:latin typeface="Times New Roman" pitchFamily="18" charset="0"/>
                <a:cs typeface="Times New Roman" pitchFamily="18" charset="0"/>
              </a:rPr>
              <a:t>Euthanasia: are you still against it?</a:t>
            </a:r>
            <a:endParaRPr lang="ru-RU" sz="4400" dirty="0">
              <a:solidFill>
                <a:schemeClr val="bg1"/>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slide-share.ru/image/887226.jpeg"/>
          <p:cNvPicPr/>
          <p:nvPr/>
        </p:nvPicPr>
        <p:blipFill>
          <a:blip r:embed="rId2"/>
          <a:srcRect/>
          <a:stretch>
            <a:fillRect/>
          </a:stretch>
        </p:blipFill>
        <p:spPr bwMode="auto">
          <a:xfrm>
            <a:off x="214282" y="2000240"/>
            <a:ext cx="8572560" cy="4857760"/>
          </a:xfrm>
          <a:prstGeom prst="rect">
            <a:avLst/>
          </a:prstGeom>
          <a:noFill/>
          <a:ln w="9525">
            <a:noFill/>
            <a:miter lim="800000"/>
            <a:headEnd/>
            <a:tailEnd/>
          </a:ln>
        </p:spPr>
      </p:pic>
      <p:sp>
        <p:nvSpPr>
          <p:cNvPr id="30721" name="Rectangle 1"/>
          <p:cNvSpPr>
            <a:spLocks noChangeArrowheads="1"/>
          </p:cNvSpPr>
          <p:nvPr/>
        </p:nvSpPr>
        <p:spPr bwMode="auto">
          <a:xfrm>
            <a:off x="0" y="0"/>
            <a:ext cx="91440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80975" algn="just" fontAlgn="t">
              <a:spcBef>
                <a:spcPct val="0"/>
              </a:spcBef>
              <a:spcAft>
                <a:spcPct val="0"/>
              </a:spcAft>
              <a:buFontTx/>
              <a:buChar char="•"/>
            </a:pPr>
            <a:r>
              <a:rPr kumimoji="0" lang="en-US" sz="32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Are you against eugenics, </a:t>
            </a:r>
            <a:r>
              <a:rPr kumimoji="0" lang="en-US" sz="3200" b="0" i="0" u="sng"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euthanasia</a:t>
            </a:r>
            <a:r>
              <a:rPr kumimoji="0" lang="en-US" sz="32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and racial hygiene? And are you willing to take care of one of them and pay for an expensive and meaningless existence?</a:t>
            </a:r>
            <a:r>
              <a:rPr lang="en-US" sz="3200" dirty="0" smtClean="0">
                <a:latin typeface="Times New Roman" pitchFamily="18" charset="0"/>
                <a:cs typeface="Times New Roman" pitchFamily="18" charset="0"/>
              </a:rPr>
              <a:t> </a:t>
            </a:r>
            <a:endParaRPr lang="ru-RU" sz="3200" dirty="0" smtClean="0">
              <a:latin typeface="Times New Roman" pitchFamily="18" charset="0"/>
              <a:cs typeface="Times New Roman" pitchFamily="18" charset="0"/>
            </a:endParaRPr>
          </a:p>
          <a:p>
            <a:pPr marL="0" marR="0" lvl="0" indent="180975" algn="just" defTabSz="914400" rtl="0" eaLnBrk="1" fontAlgn="t" latinLnBrk="0" hangingPunct="1">
              <a:lnSpc>
                <a:spcPct val="100000"/>
              </a:lnSpc>
              <a:spcBef>
                <a:spcPct val="0"/>
              </a:spcBef>
              <a:spcAft>
                <a:spcPct val="0"/>
              </a:spcAft>
              <a:buClrTx/>
              <a:buSzTx/>
              <a:buFontTx/>
              <a:buChar char="•"/>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0"/>
            <a:ext cx="9144000" cy="6001643"/>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t" latinLnBrk="0" hangingPunct="1">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In fact, in all civilized countries, euthanasia is applied regardless of whether it is permitted by law or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not.According</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to the American Medical Association, 6,000 people die every day in US hospitals, most of who die voluntarily with the help of medical staff.</a:t>
            </a:r>
            <a:r>
              <a:rPr kumimoji="0" lang="ru-RU"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In the intensive care unit of the San Francisco hospital, 5% (which was about half of the dying) had their life support system turned off.</a:t>
            </a:r>
            <a:r>
              <a:rPr kumimoji="0" lang="ru-RU"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There is information in the literature according to which 40% of all deaths of sick people occur as a result of doctors making decisions to end their lives either by refusing treatment or with drugs that accelerate its onset.</a:t>
            </a:r>
            <a:endParaRPr kumimoji="0" lang="en-US" sz="32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385762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essence of the problem of euthanasia is the deliberate infliction of death by a doctor on a patient out of compassion or at the request of the dying person or his relatives.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https://slide-share.ru/image/887216.jpeg"/>
          <p:cNvPicPr/>
          <p:nvPr/>
        </p:nvPicPr>
        <p:blipFill>
          <a:blip r:embed="rId2"/>
          <a:srcRect/>
          <a:stretch>
            <a:fillRect/>
          </a:stretch>
        </p:blipFill>
        <p:spPr bwMode="auto">
          <a:xfrm>
            <a:off x="3929058" y="785794"/>
            <a:ext cx="5072098" cy="467203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5509200"/>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t" latinLnBrk="0" hangingPunct="1">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However, euthanasia of 37</a:t>
            </a:r>
            <a:r>
              <a:rPr kumimoji="0" lang="en-US" sz="3200" b="0"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th</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US President Richard Nixon was approved.</a:t>
            </a:r>
            <a:r>
              <a:rPr kumimoji="0" lang="ru-RU"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After the first stroke, in a written appeal to doctors, he expressed a request not to resort to artificial methods of prolonging his life in the case of repeated cerebral hemorrhage, when he could not express his will.</a:t>
            </a:r>
            <a:r>
              <a:rPr kumimoji="0" lang="ru-RU"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Deliberately stopped taking drugs after consulting with a personal doctor and drawing up a will, French President Mitterrand, suffering from the last stage of cancer.</a:t>
            </a:r>
            <a:r>
              <a:rPr kumimoji="0" lang="ru-RU"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And in this case, the press noted the courage of the eminent patient, the desire to be the master of his own destiny.</a:t>
            </a:r>
            <a:endParaRPr kumimoji="0" lang="en-US" sz="32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9144000" cy="6001643"/>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t" latinLnBrk="0" hangingPunct="1">
              <a:lnSpc>
                <a:spcPct val="100000"/>
              </a:lnSpc>
              <a:spcBef>
                <a:spcPct val="0"/>
              </a:spcBef>
              <a:spcAft>
                <a:spcPct val="0"/>
              </a:spcAft>
              <a:buClrTx/>
              <a:buSzTx/>
              <a:tabLst/>
            </a:pPr>
            <a:r>
              <a:rPr kumimoji="0" lang="en-US" sz="6000" i="0"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Anti-Euthanasia Arguments</a:t>
            </a:r>
            <a:endParaRPr kumimoji="0" lang="ru-RU" sz="6000" i="0"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180975" algn="just" defTabSz="914400" rtl="0" eaLnBrk="1" fontAlgn="t" latinLnBrk="0" hangingPunct="1">
              <a:lnSpc>
                <a:spcPct val="100000"/>
              </a:lnSpc>
              <a:spcBef>
                <a:spcPct val="0"/>
              </a:spcBef>
              <a:spcAft>
                <a:spcPct val="0"/>
              </a:spcAft>
              <a:buClrTx/>
              <a:buSzTx/>
              <a:tabLst/>
            </a:pPr>
            <a:endParaRPr kumimoji="0" lang="ru-RU" sz="6000" i="0" u="sng" strike="noStrike" cap="none" normalizeH="0" baseline="0" dirty="0" smtClean="0">
              <a:ln>
                <a:noFill/>
              </a:ln>
              <a:solidFill>
                <a:schemeClr val="bg1"/>
              </a:solidFill>
              <a:effectLst/>
              <a:latin typeface="Arial" pitchFamily="34" charset="0"/>
              <a:cs typeface="Arial" pitchFamily="34" charset="0"/>
            </a:endParaRPr>
          </a:p>
          <a:p>
            <a:pPr marL="0" marR="0" lvl="0" indent="180975" algn="just" defTabSz="914400" rtl="0" eaLnBrk="0" fontAlgn="t" latinLnBrk="0" hangingPunct="0">
              <a:lnSpc>
                <a:spcPct val="100000"/>
              </a:lnSpc>
              <a:spcBef>
                <a:spcPct val="0"/>
              </a:spcBef>
              <a:spcAft>
                <a:spcPct val="0"/>
              </a:spcAft>
              <a:buClrTx/>
              <a:buSzTx/>
              <a:buFont typeface="Arial" pitchFamily="34" charset="0"/>
              <a:buChar char="•"/>
              <a:tabLst/>
            </a:pPr>
            <a:r>
              <a:rPr kumimoji="0" lang="en-US" sz="6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philosophically ethical</a:t>
            </a:r>
            <a:endParaRPr kumimoji="0" lang="ru-RU" sz="6600" b="0" i="0" u="none" strike="noStrike" cap="none" normalizeH="0" baseline="0" dirty="0" smtClean="0">
              <a:ln>
                <a:noFill/>
              </a:ln>
              <a:solidFill>
                <a:schemeClr val="bg1"/>
              </a:solidFill>
              <a:effectLst/>
              <a:latin typeface="Arial" pitchFamily="34" charset="0"/>
              <a:cs typeface="Arial" pitchFamily="34" charset="0"/>
            </a:endParaRPr>
          </a:p>
          <a:p>
            <a:pPr marL="0" marR="0" lvl="0" indent="180975" algn="just" defTabSz="914400" rtl="0" eaLnBrk="0" fontAlgn="t" latinLnBrk="0" hangingPunct="0">
              <a:lnSpc>
                <a:spcPct val="100000"/>
              </a:lnSpc>
              <a:spcBef>
                <a:spcPct val="0"/>
              </a:spcBef>
              <a:spcAft>
                <a:spcPct val="0"/>
              </a:spcAft>
              <a:buClrTx/>
              <a:buSzTx/>
              <a:buFont typeface="Arial" pitchFamily="34" charset="0"/>
              <a:buChar char="•"/>
              <a:tabLst/>
            </a:pPr>
            <a:r>
              <a:rPr kumimoji="0" lang="en-US" sz="6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medical</a:t>
            </a:r>
            <a:endParaRPr kumimoji="0" lang="ru-RU" sz="6600" b="0" i="0" u="none" strike="noStrike" cap="none" normalizeH="0" baseline="0" dirty="0" smtClean="0">
              <a:ln>
                <a:noFill/>
              </a:ln>
              <a:solidFill>
                <a:schemeClr val="bg1"/>
              </a:solidFill>
              <a:effectLst/>
              <a:latin typeface="Arial" pitchFamily="34" charset="0"/>
              <a:cs typeface="Arial" pitchFamily="34" charset="0"/>
            </a:endParaRPr>
          </a:p>
          <a:p>
            <a:pPr marL="0" marR="0" lvl="0" indent="180975" algn="just" defTabSz="914400" rtl="0" eaLnBrk="0" fontAlgn="t" latinLnBrk="0" hangingPunct="0">
              <a:lnSpc>
                <a:spcPct val="100000"/>
              </a:lnSpc>
              <a:spcBef>
                <a:spcPct val="0"/>
              </a:spcBef>
              <a:spcAft>
                <a:spcPct val="0"/>
              </a:spcAft>
              <a:buClrTx/>
              <a:buSzTx/>
              <a:buFont typeface="Arial" pitchFamily="34" charset="0"/>
              <a:buChar char="•"/>
              <a:tabLst/>
            </a:pPr>
            <a:r>
              <a:rPr kumimoji="0" lang="en-US" sz="6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psychological</a:t>
            </a:r>
            <a:endParaRPr kumimoji="0" lang="ru-RU" sz="6600" b="0" i="0" u="none" strike="noStrike" cap="none" normalizeH="0" baseline="0" dirty="0" smtClean="0">
              <a:ln>
                <a:noFill/>
              </a:ln>
              <a:solidFill>
                <a:schemeClr val="bg1"/>
              </a:solidFill>
              <a:effectLst/>
              <a:latin typeface="Arial" pitchFamily="34" charset="0"/>
              <a:cs typeface="Arial" pitchFamily="34" charset="0"/>
            </a:endParaRPr>
          </a:p>
          <a:p>
            <a:pPr marL="0" marR="0" lvl="0" indent="180975" algn="just" defTabSz="914400" rtl="0" eaLnBrk="0" fontAlgn="t" latinLnBrk="0" hangingPunct="0">
              <a:lnSpc>
                <a:spcPct val="100000"/>
              </a:lnSpc>
              <a:spcBef>
                <a:spcPct val="0"/>
              </a:spcBef>
              <a:spcAft>
                <a:spcPct val="0"/>
              </a:spcAft>
              <a:buClrTx/>
              <a:buSzTx/>
              <a:buFont typeface="Arial" pitchFamily="34" charset="0"/>
              <a:buChar char="•"/>
              <a:tabLst/>
            </a:pPr>
            <a:r>
              <a:rPr kumimoji="0" lang="en-US" sz="6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legal</a:t>
            </a:r>
            <a:endParaRPr kumimoji="0" lang="en-US" sz="66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cf.ppt-online.org/files/slide/z/ZKcmBFOqixVogPNkaSnzvRML1GHtITplfsDE2e/slide-27.jpg"/>
          <p:cNvPicPr/>
          <p:nvPr/>
        </p:nvPicPr>
        <p:blipFill>
          <a:blip r:embed="rId2"/>
          <a:srcRect/>
          <a:stretch>
            <a:fillRect/>
          </a:stretch>
        </p:blipFill>
        <p:spPr bwMode="auto">
          <a:xfrm>
            <a:off x="357158" y="3571876"/>
            <a:ext cx="8072494" cy="3000396"/>
          </a:xfrm>
          <a:prstGeom prst="rect">
            <a:avLst/>
          </a:prstGeom>
          <a:noFill/>
          <a:ln w="9525">
            <a:noFill/>
            <a:miter lim="800000"/>
            <a:headEnd/>
            <a:tailEnd/>
          </a:ln>
        </p:spPr>
      </p:pic>
      <p:sp>
        <p:nvSpPr>
          <p:cNvPr id="34817" name="Rectangle 1"/>
          <p:cNvSpPr>
            <a:spLocks noChangeArrowheads="1"/>
          </p:cNvSpPr>
          <p:nvPr/>
        </p:nvSpPr>
        <p:spPr bwMode="auto">
          <a:xfrm>
            <a:off x="0" y="0"/>
            <a:ext cx="9144000" cy="3416320"/>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t" latinLnBrk="0" hangingPunct="1">
              <a:lnSpc>
                <a:spcPct val="100000"/>
              </a:lnSpc>
              <a:spcBef>
                <a:spcPct val="0"/>
              </a:spcBef>
              <a:spcAft>
                <a:spcPct val="0"/>
              </a:spcAft>
              <a:buClrTx/>
              <a:buSzTx/>
              <a:tabLst/>
            </a:pPr>
            <a:r>
              <a:rPr kumimoji="0" lang="en-US"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Euthanasia</a:t>
            </a:r>
            <a:endParaRPr kumimoji="0" lang="ru-RU"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t" latinLnBrk="0" hangingPunct="0">
              <a:lnSpc>
                <a:spcPct val="100000"/>
              </a:lnSpc>
              <a:spcBef>
                <a:spcPct val="0"/>
              </a:spcBef>
              <a:spcAft>
                <a:spcPct val="0"/>
              </a:spcAft>
              <a:buClrTx/>
              <a:buSzTx/>
              <a:buFontTx/>
              <a:buNone/>
              <a:tabLst/>
            </a:pPr>
            <a:r>
              <a:rPr kumimoji="0" lang="en-US" sz="2400" b="1" i="0"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Declaration on euthanasia</a:t>
            </a:r>
            <a:endParaRPr kumimoji="0" lang="ru-RU" sz="2400" b="1" i="0" u="sng"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Euthanasia, that is the act of deliberately ending the life of a patient, even at the patient</a:t>
            </a:r>
            <a:r>
              <a:rPr kumimoji="0" lang="en-US" sz="2400" b="0"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 own request or at the request of close relatives, is </a:t>
            </a:r>
            <a:r>
              <a:rPr kumimoji="0" lang="en-US" sz="2400" b="1" i="0"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unethical</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This does not prevent the physician from respecting the desire of a patient to allow the natural process of death to follow its course in the terminal phase of sickness.</a:t>
            </a:r>
            <a:endParaRPr kumimoji="0" lang="ru-RU"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Adopted by the 39</a:t>
            </a:r>
            <a:r>
              <a:rPr kumimoji="0" lang="en-US" sz="2400" b="0" i="1" u="none" strike="noStrike" cap="none" normalizeH="0" baseline="30000" dirty="0" smtClean="0">
                <a:ln>
                  <a:noFill/>
                </a:ln>
                <a:solidFill>
                  <a:schemeClr val="bg1"/>
                </a:solidFill>
                <a:effectLst/>
                <a:latin typeface="Calibri" pitchFamily="34" charset="0"/>
                <a:ea typeface="Calibri" pitchFamily="34" charset="0"/>
                <a:cs typeface="Times New Roman" pitchFamily="18" charset="0"/>
              </a:rPr>
              <a:t>th</a:t>
            </a:r>
            <a:r>
              <a:rPr kumimoji="0" lang="en-US" sz="2400" b="0"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World Medical Assembly, Madrid, Spain, October 1987</a:t>
            </a:r>
            <a:endParaRPr kumimoji="0" lang="ru-RU"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928670"/>
            <a:ext cx="9144000" cy="5262979"/>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t" latinLnBrk="0" hangingPunct="1">
              <a:lnSpc>
                <a:spcPct val="100000"/>
              </a:lnSpc>
              <a:spcBef>
                <a:spcPct val="0"/>
              </a:spcBef>
              <a:spcAft>
                <a:spcPct val="0"/>
              </a:spcAft>
              <a:buClrTx/>
              <a:buSzTx/>
              <a:tabLst/>
            </a:pPr>
            <a:r>
              <a:rPr kumimoji="0" lang="en-US" sz="48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Medical arguments</a:t>
            </a:r>
            <a:endParaRPr kumimoji="0" lang="ru-RU" sz="48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 typeface="Arial" pitchFamily="34" charset="0"/>
              <a:buChar char="•"/>
              <a:tabLst/>
            </a:pPr>
            <a:r>
              <a:rPr kumimoji="0" lang="en-US" sz="4800" b="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Possibility of a diagnostic and prognostic error of the doctor.</a:t>
            </a:r>
            <a:endParaRPr kumimoji="0" lang="ru-RU" sz="4800" b="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 typeface="Arial" pitchFamily="34" charset="0"/>
              <a:buChar char="•"/>
              <a:tabLst/>
            </a:pPr>
            <a:r>
              <a:rPr kumimoji="0" lang="en-US" sz="4800" b="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Possibility of the emergence of new drugs and methods of treatment.</a:t>
            </a:r>
            <a:endParaRPr kumimoji="0" lang="ru-RU" sz="4800" b="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 typeface="Arial" pitchFamily="34" charset="0"/>
              <a:buChar char="•"/>
              <a:tabLst/>
            </a:pPr>
            <a:r>
              <a:rPr kumimoji="0" lang="en-US" sz="4800" b="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Availability of effective painkillers.</a:t>
            </a:r>
            <a:endParaRPr kumimoji="0" lang="ru-RU" sz="4800" b="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 typeface="Arial" pitchFamily="34" charset="0"/>
              <a:buChar char="•"/>
              <a:tabLst/>
            </a:pPr>
            <a:r>
              <a:rPr kumimoji="0" lang="en-US" sz="4800" b="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The </a:t>
            </a:r>
            <a:r>
              <a:rPr kumimoji="0" lang="en-US" sz="4800" b="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doctor should not kill.</a:t>
            </a:r>
            <a:endParaRPr kumimoji="0" lang="ru-RU" sz="4800" b="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0"/>
            <a:ext cx="9144000" cy="6001643"/>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9575" algn="ctr" defTabSz="914400" rtl="0" eaLnBrk="1" fontAlgn="t" latinLnBrk="0" hangingPunct="1">
              <a:lnSpc>
                <a:spcPct val="100000"/>
              </a:lnSpc>
              <a:spcBef>
                <a:spcPct val="0"/>
              </a:spcBef>
              <a:spcAft>
                <a:spcPct val="0"/>
              </a:spcAft>
              <a:buClrTx/>
              <a:buSzTx/>
              <a:tabLst/>
            </a:pPr>
            <a:r>
              <a:rPr kumimoji="0" lang="en-US" sz="4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Psychological arguments.</a:t>
            </a:r>
            <a:endParaRPr kumimoji="0" lang="ru-RU" sz="48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409575" algn="just" defTabSz="914400" rtl="0" eaLnBrk="0" fontAlgn="t" latinLnBrk="0" hangingPunct="0">
              <a:lnSpc>
                <a:spcPct val="100000"/>
              </a:lnSpc>
              <a:spcBef>
                <a:spcPct val="0"/>
              </a:spcBef>
              <a:spcAft>
                <a:spcPct val="0"/>
              </a:spcAft>
              <a:buClrTx/>
              <a:buSzTx/>
              <a:buFontTx/>
              <a:buNone/>
              <a:tabLst/>
            </a:pPr>
            <a:r>
              <a:rPr kumimoji="0" lang="en-US" sz="4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In the 60s of the last century, working with the terminally ill in a hospital near Chicago, </a:t>
            </a:r>
            <a:r>
              <a:rPr kumimoji="0" lang="en-US" sz="4800" b="0" i="0"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Elisabeth </a:t>
            </a:r>
            <a:r>
              <a:rPr kumimoji="0" lang="en-US" sz="4800" b="0" i="0" u="sng"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Kübler</a:t>
            </a:r>
            <a:r>
              <a:rPr kumimoji="0" lang="en-US" sz="4800" b="0" i="0"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-Ross</a:t>
            </a:r>
            <a:r>
              <a:rPr kumimoji="0" lang="en-US" sz="4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identified several states of consciousness and formulated the general stages through which people pass in the </a:t>
            </a:r>
            <a:r>
              <a:rPr kumimoji="0" lang="en-US" sz="4800" b="0" i="0"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process of dying. </a:t>
            </a:r>
            <a:endParaRPr kumimoji="0" lang="en-US" sz="4800" b="0" i="0" u="sng"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cf.ppt-online.org/files/slide/1/19KB0C4WXLeUoNhPfqr5pYcyxlgJRbjv2a68Gs/slide-22.jpg"/>
          <p:cNvPicPr/>
          <p:nvPr/>
        </p:nvPicPr>
        <p:blipFill>
          <a:blip r:embed="rId2"/>
          <a:srcRect/>
          <a:stretch>
            <a:fillRect/>
          </a:stretch>
        </p:blipFill>
        <p:spPr bwMode="auto">
          <a:xfrm>
            <a:off x="1071538" y="3857628"/>
            <a:ext cx="7143800" cy="2714644"/>
          </a:xfrm>
          <a:prstGeom prst="rect">
            <a:avLst/>
          </a:prstGeom>
          <a:noFill/>
          <a:ln w="9525">
            <a:noFill/>
            <a:miter lim="800000"/>
            <a:headEnd/>
            <a:tailEnd/>
          </a:ln>
        </p:spPr>
      </p:pic>
      <p:sp>
        <p:nvSpPr>
          <p:cNvPr id="37889" name="Rectangle 1"/>
          <p:cNvSpPr>
            <a:spLocks noChangeArrowheads="1"/>
          </p:cNvSpPr>
          <p:nvPr/>
        </p:nvSpPr>
        <p:spPr bwMode="auto">
          <a:xfrm>
            <a:off x="0" y="0"/>
            <a:ext cx="9144000" cy="3924151"/>
          </a:xfrm>
          <a:prstGeom prst="rect">
            <a:avLst/>
          </a:prstGeom>
          <a:solidFill>
            <a:srgbClr val="0070C0"/>
          </a:solidFill>
          <a:ln w="9525">
            <a:noFill/>
            <a:miter lim="800000"/>
            <a:headEnd/>
            <a:tailEnd/>
          </a:ln>
          <a:effectLst/>
        </p:spPr>
        <p:txBody>
          <a:bodyPr vert="horz" wrap="square" lIns="409446"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The first stage is the stage of </a:t>
            </a:r>
            <a:r>
              <a:rPr kumimoji="0" lang="en-US" sz="3600" b="0" i="0"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denial</a:t>
            </a:r>
            <a:r>
              <a:rPr kumimoji="0" lang="en-US"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“No, it's not me”</a:t>
            </a:r>
            <a:endParaRPr kumimoji="0" lang="ru-RU" sz="3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The second stage is </a:t>
            </a:r>
            <a:r>
              <a:rPr kumimoji="0" lang="en-US" sz="3600" b="0" i="0"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the protest </a:t>
            </a:r>
            <a:r>
              <a:rPr kumimoji="0" lang="en-US"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"Why me?"</a:t>
            </a:r>
            <a:endParaRPr kumimoji="0" lang="ru-RU" sz="3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The request for </a:t>
            </a:r>
            <a:r>
              <a:rPr kumimoji="0" lang="en-US" sz="3600" b="0" i="0"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 postponement</a:t>
            </a:r>
            <a:r>
              <a:rPr kumimoji="0" lang="en-US"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”Not yet”</a:t>
            </a:r>
            <a:endParaRPr kumimoji="0" lang="ru-RU" sz="3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3600" b="0" i="0"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The depression</a:t>
            </a:r>
            <a:r>
              <a:rPr kumimoji="0" lang="en-US"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Yea</a:t>
            </a:r>
            <a:r>
              <a:rPr lang="en-US" sz="3600" dirty="0" smtClean="0">
                <a:solidFill>
                  <a:schemeClr val="bg1"/>
                </a:solidFill>
                <a:latin typeface="Times New Roman" pitchFamily="18" charset="0"/>
                <a:ea typeface="Times New Roman" pitchFamily="18" charset="0"/>
                <a:cs typeface="Times New Roman" pitchFamily="18" charset="0"/>
              </a:rPr>
              <a:t>s</a:t>
            </a:r>
            <a:r>
              <a:rPr kumimoji="0" lang="en-US"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it's me dying”</a:t>
            </a:r>
            <a:endParaRPr kumimoji="0" lang="ru-RU" sz="3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The fifth stage is the stage of </a:t>
            </a:r>
            <a:r>
              <a:rPr kumimoji="0" lang="en-US" sz="3600" b="0" i="0"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acceptance</a:t>
            </a:r>
            <a:r>
              <a:rPr kumimoji="0" lang="en-US"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“Let it be”</a:t>
            </a:r>
            <a:endParaRPr kumimoji="0" lang="ru-RU"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cf.ppt-online.org/files/slide/z/ZKcmBFOqixVogPNkaSnzvRML1GHtITplfsDE2e/slide-25.jpg"/>
          <p:cNvPicPr/>
          <p:nvPr/>
        </p:nvPicPr>
        <p:blipFill>
          <a:blip r:embed="rId2"/>
          <a:srcRect/>
          <a:stretch>
            <a:fillRect/>
          </a:stretch>
        </p:blipFill>
        <p:spPr bwMode="auto">
          <a:xfrm>
            <a:off x="285720" y="3857628"/>
            <a:ext cx="7929618" cy="3000372"/>
          </a:xfrm>
          <a:prstGeom prst="rect">
            <a:avLst/>
          </a:prstGeom>
          <a:noFill/>
          <a:ln w="9525">
            <a:noFill/>
            <a:miter lim="800000"/>
            <a:headEnd/>
            <a:tailEnd/>
          </a:ln>
        </p:spPr>
      </p:pic>
      <p:sp>
        <p:nvSpPr>
          <p:cNvPr id="38913" name="Rectangle 1"/>
          <p:cNvSpPr>
            <a:spLocks noChangeArrowheads="1"/>
          </p:cNvSpPr>
          <p:nvPr/>
        </p:nvSpPr>
        <p:spPr bwMode="auto">
          <a:xfrm>
            <a:off x="0" y="0"/>
            <a:ext cx="9144000" cy="3801041"/>
          </a:xfrm>
          <a:prstGeom prst="rect">
            <a:avLst/>
          </a:prstGeom>
          <a:solidFill>
            <a:srgbClr val="0070C0"/>
          </a:solidFill>
          <a:ln w="9525">
            <a:noFill/>
            <a:miter lim="800000"/>
            <a:headEnd/>
            <a:tailEnd/>
          </a:ln>
          <a:effectLst/>
        </p:spPr>
        <p:txBody>
          <a:bodyPr vert="horz" wrap="square" lIns="409446" tIns="45720" rIns="91440" bIns="0" numCol="1" anchor="ctr" anchorCtr="0" compatLnSpc="1">
            <a:prstTxWarp prst="textNoShape">
              <a:avLst/>
            </a:prstTxWarp>
            <a:spAutoFit/>
          </a:bodyPr>
          <a:lstStyle/>
          <a:p>
            <a:pPr marL="0" marR="0" lvl="0" indent="0" algn="ctr" defTabSz="914400" rtl="0" eaLnBrk="1" fontAlgn="t" latinLnBrk="0" hangingPunct="1">
              <a:lnSpc>
                <a:spcPct val="100000"/>
              </a:lnSpc>
              <a:spcBef>
                <a:spcPct val="0"/>
              </a:spcBef>
              <a:spcAft>
                <a:spcPct val="0"/>
              </a:spcAft>
              <a:buClrTx/>
              <a:buSzTx/>
              <a:tabLst/>
            </a:pP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Psychological arguments</a:t>
            </a:r>
            <a:endParaRPr kumimoji="0" lang="ru-RU"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 </a:t>
            </a:r>
            <a:r>
              <a:rPr kumimoji="0" lang="en-US"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request for euthanasia may be a request for help.</a:t>
            </a:r>
            <a:endParaRPr kumimoji="0" lang="ru-RU" sz="3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ru-RU" sz="36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The</a:t>
            </a:r>
            <a:r>
              <a:rPr kumimoji="0" lang="ru-RU"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36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desire</a:t>
            </a:r>
            <a:r>
              <a:rPr kumimoji="0" lang="ru-RU"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36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to</a:t>
            </a:r>
            <a:r>
              <a:rPr kumimoji="0" lang="ru-RU"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36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alleviate</a:t>
            </a:r>
            <a:r>
              <a:rPr kumimoji="0" lang="ru-RU"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36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suffering</a:t>
            </a:r>
            <a:r>
              <a:rPr kumimoji="0" lang="ru-RU"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36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may</a:t>
            </a:r>
            <a:r>
              <a:rPr kumimoji="0" lang="ru-RU"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36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be</a:t>
            </a:r>
            <a:r>
              <a:rPr kumimoji="0" lang="ru-RU"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36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a</a:t>
            </a:r>
            <a:r>
              <a:rPr kumimoji="0" lang="ru-RU"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36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hidden</a:t>
            </a:r>
            <a:r>
              <a:rPr kumimoji="0" lang="ru-RU"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36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manifestation</a:t>
            </a:r>
            <a:r>
              <a:rPr kumimoji="0" lang="ru-RU"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36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of</a:t>
            </a:r>
            <a:r>
              <a:rPr kumimoji="0" lang="ru-RU"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36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selfishness</a:t>
            </a:r>
            <a:r>
              <a:rPr kumimoji="0" lang="ru-RU"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endParaRPr kumimoji="0" lang="ru-RU" sz="3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Depressive self-esteem of a patient can induce a doctor in the hopelessness of cure.</a:t>
            </a:r>
            <a:endParaRPr kumimoji="0" lang="ru-RU"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cf.ppt-online.org/files/slide/1/19KB0C4WXLeUoNhPfqr5pYcyxlgJRbjv2a68Gs/slide-28.jpg"/>
          <p:cNvPicPr/>
          <p:nvPr/>
        </p:nvPicPr>
        <p:blipFill>
          <a:blip r:embed="rId2"/>
          <a:srcRect/>
          <a:stretch>
            <a:fillRect/>
          </a:stretch>
        </p:blipFill>
        <p:spPr bwMode="auto">
          <a:xfrm>
            <a:off x="285720" y="2643182"/>
            <a:ext cx="8501123" cy="4000528"/>
          </a:xfrm>
          <a:prstGeom prst="rect">
            <a:avLst/>
          </a:prstGeom>
          <a:noFill/>
          <a:ln w="9525">
            <a:noFill/>
            <a:miter lim="800000"/>
            <a:headEnd/>
            <a:tailEnd/>
          </a:ln>
        </p:spPr>
      </p:pic>
      <p:sp>
        <p:nvSpPr>
          <p:cNvPr id="39937" name="Rectangle 1"/>
          <p:cNvSpPr>
            <a:spLocks noChangeArrowheads="1"/>
          </p:cNvSpPr>
          <p:nvPr/>
        </p:nvSpPr>
        <p:spPr bwMode="auto">
          <a:xfrm>
            <a:off x="0" y="0"/>
            <a:ext cx="9144000" cy="2200602"/>
          </a:xfrm>
          <a:prstGeom prst="rect">
            <a:avLst/>
          </a:prstGeom>
          <a:solidFill>
            <a:srgbClr val="0070C0"/>
          </a:solidFill>
          <a:ln w="9525">
            <a:noFill/>
            <a:miter lim="800000"/>
            <a:headEnd/>
            <a:tailEnd/>
          </a:ln>
          <a:effectLst/>
        </p:spPr>
        <p:txBody>
          <a:bodyPr vert="horz" wrap="square" lIns="409446"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Religious arguments</a:t>
            </a:r>
            <a:endParaRPr kumimoji="0" lang="ru-RU"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Active euthanasia is </a:t>
            </a:r>
            <a:r>
              <a:rPr kumimoji="0" lang="en-US" sz="2800" b="0"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an attempt on such a value, which is human life.</a:t>
            </a:r>
            <a:endParaRPr kumimoji="0" lang="ru-RU" sz="28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Euthanasia is not only the patient’s renunciation of God. This is also a problem of the doctor’s conscience.</a:t>
            </a:r>
            <a:endParaRPr kumimoji="0" lang="en-US"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cf.ppt-online.org/files/slide/z/ZKcmBFOqixVogPNkaSnzvRML1GHtITplfsDE2e/slide-26.jpg"/>
          <p:cNvPicPr/>
          <p:nvPr/>
        </p:nvPicPr>
        <p:blipFill>
          <a:blip r:embed="rId2"/>
          <a:srcRect/>
          <a:stretch>
            <a:fillRect/>
          </a:stretch>
        </p:blipFill>
        <p:spPr bwMode="auto">
          <a:xfrm>
            <a:off x="857224" y="3000348"/>
            <a:ext cx="7072363" cy="3857652"/>
          </a:xfrm>
          <a:prstGeom prst="rect">
            <a:avLst/>
          </a:prstGeom>
          <a:noFill/>
          <a:ln w="9525">
            <a:noFill/>
            <a:miter lim="800000"/>
            <a:headEnd/>
            <a:tailEnd/>
          </a:ln>
        </p:spPr>
      </p:pic>
      <p:sp>
        <p:nvSpPr>
          <p:cNvPr id="40961" name="Rectangle 1"/>
          <p:cNvSpPr>
            <a:spLocks noChangeArrowheads="1"/>
          </p:cNvSpPr>
          <p:nvPr/>
        </p:nvSpPr>
        <p:spPr bwMode="auto">
          <a:xfrm>
            <a:off x="0" y="0"/>
            <a:ext cx="9144000" cy="2246769"/>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t" latinLnBrk="0" hangingPunct="1">
              <a:lnSpc>
                <a:spcPct val="100000"/>
              </a:lnSpc>
              <a:spcBef>
                <a:spcPct val="0"/>
              </a:spcBef>
              <a:spcAft>
                <a:spcPct val="0"/>
              </a:spcAft>
              <a:buClrTx/>
              <a:buSzTx/>
              <a:tabLst/>
            </a:pPr>
            <a:r>
              <a:rPr kumimoji="0" lang="en-US" sz="4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Legal arguments</a:t>
            </a:r>
            <a:endParaRPr kumimoji="0" lang="ru-RU" sz="44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Tx/>
              <a:buNone/>
              <a:tabLst/>
            </a:pPr>
            <a:r>
              <a:rPr kumimoji="0" lang="en-US" sz="4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Risk of abuse</a:t>
            </a:r>
            <a:r>
              <a:rPr kumimoji="0" lang="ru-RU" sz="4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4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“slippery slope” argument.</a:t>
            </a:r>
            <a:endParaRPr kumimoji="0" lang="en-US" sz="4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0"/>
            <a:ext cx="9144000" cy="6001643"/>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tabLst/>
            </a:pPr>
            <a:r>
              <a:rPr kumimoji="0" lang="en-US" sz="4800" b="1" i="0"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Legalization of active euthanasia</a:t>
            </a:r>
            <a:endParaRPr kumimoji="0" lang="ru-RU" sz="4800" b="1" i="0" u="sng"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4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The first country to legalize adult euthanasia was the Netherlands in 1984.</a:t>
            </a:r>
            <a:endParaRPr kumimoji="0" lang="ru-RU" sz="48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4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15 years later, Belgium passed a similar law.</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Euthanasia is legal in Switzerland, Luxembourg and some US states.</a:t>
            </a:r>
            <a:r>
              <a:rPr kumimoji="0" lang="ru-RU" sz="4800" b="0" i="0" u="none" strike="noStrike" cap="none" normalizeH="0" baseline="0" dirty="0" smtClean="0">
                <a:ln>
                  <a:noFill/>
                </a:ln>
                <a:solidFill>
                  <a:schemeClr val="bg1"/>
                </a:solidFill>
                <a:effectLst/>
                <a:latin typeface="Times New Roman" pitchFamily="18" charset="0"/>
                <a:cs typeface="Times New Roman"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problem of euthanasia did not arise today and not suddenly.</a:t>
            </a: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begins its chronology from ancient times, and even then it caused numerous disputes among physicians, which do not stop today. The attitude to the possibility and advisability of intentionally causing death to a terminally ill person with the aim of ending his suffering has never been unambiguous, and opinions on this subject are diametrically opposite</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857232"/>
            <a:ext cx="9144000" cy="5078313"/>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t" latinLnBrk="0" hangingPunct="1">
              <a:lnSpc>
                <a:spcPct val="100000"/>
              </a:lnSpc>
              <a:spcBef>
                <a:spcPct val="0"/>
              </a:spcBef>
              <a:spcAft>
                <a:spcPct val="0"/>
              </a:spcAft>
              <a:buClrTx/>
              <a:buSzTx/>
              <a:tabLst/>
            </a:pPr>
            <a:r>
              <a:rPr kumimoji="0" lang="en-US" sz="5400" b="1" i="0"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Euthanasia for children</a:t>
            </a:r>
            <a:endParaRPr kumimoji="0" lang="ru-RU" sz="5400" b="1" i="0"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1" fontAlgn="t" latinLnBrk="0" hangingPunct="1">
              <a:lnSpc>
                <a:spcPct val="100000"/>
              </a:lnSpc>
              <a:spcBef>
                <a:spcPct val="0"/>
              </a:spcBef>
              <a:spcAft>
                <a:spcPct val="0"/>
              </a:spcAft>
              <a:buClrTx/>
              <a:buSzTx/>
              <a:tabLst/>
            </a:pPr>
            <a:endParaRPr kumimoji="0" lang="ru-RU" sz="5400" b="1" i="0" u="sng"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Tx/>
              <a:buNone/>
              <a:tabLst/>
            </a:pPr>
            <a:r>
              <a:rPr kumimoji="0" lang="en-US" sz="5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In February 2002, the Belgian Parliament passed a controversial bill on euthanasia for terminally ill children.</a:t>
            </a:r>
            <a:endParaRPr kumimoji="0" lang="en-US" sz="5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714356"/>
            <a:ext cx="9144000" cy="5632311"/>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t" latinLnBrk="0" hangingPunct="1">
              <a:lnSpc>
                <a:spcPct val="100000"/>
              </a:lnSpc>
              <a:spcBef>
                <a:spcPct val="0"/>
              </a:spcBef>
              <a:spcAft>
                <a:spcPct val="0"/>
              </a:spcAft>
              <a:buClrTx/>
              <a:buSzTx/>
              <a:tabLst/>
            </a:pPr>
            <a:r>
              <a:rPr kumimoji="0" lang="en-US" sz="4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Ban on any  form of euthanasia in Russia</a:t>
            </a:r>
            <a:endParaRPr kumimoji="0" lang="ru-RU" sz="4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180975" algn="ctr" defTabSz="914400" rtl="0" eaLnBrk="1" fontAlgn="t" latinLnBrk="0" hangingPunct="1">
              <a:lnSpc>
                <a:spcPct val="100000"/>
              </a:lnSpc>
              <a:spcBef>
                <a:spcPct val="0"/>
              </a:spcBef>
              <a:spcAft>
                <a:spcPct val="0"/>
              </a:spcAft>
              <a:buClrTx/>
              <a:buSzTx/>
              <a:tabLst/>
            </a:pPr>
            <a:endParaRPr kumimoji="0" lang="ru-RU" sz="4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180975" algn="just" defTabSz="914400" rtl="0" eaLnBrk="0" fontAlgn="t"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Medics are prohibited from carrying out euthanasia, i.e. acceleration at the request of the patient of his death by any action (inaction) or means, including the termination of artificial measures to maintain the patient's life.</a:t>
            </a:r>
            <a:endParaRPr kumimoji="0" lang="en-US"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0"/>
            <a:ext cx="9144000" cy="6740307"/>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t" latinLnBrk="0" hangingPunct="1">
              <a:lnSpc>
                <a:spcPct val="100000"/>
              </a:lnSpc>
              <a:spcBef>
                <a:spcPct val="0"/>
              </a:spcBef>
              <a:spcAft>
                <a:spcPct val="0"/>
              </a:spcAft>
              <a:buClrTx/>
              <a:buSzTx/>
              <a:tabLst/>
            </a:pPr>
            <a:r>
              <a:rPr kumimoji="0" lang="en-US" sz="5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Palliative care. Hospice activities</a:t>
            </a:r>
            <a:endParaRPr kumimoji="0" lang="ru-RU" sz="54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Tx/>
              <a:buNone/>
              <a:tabLst/>
            </a:pPr>
            <a:r>
              <a:rPr kumimoji="0" lang="en-US" sz="5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Palliative care is an effective medical care for terminally ill patients (pain relief, care, social and psychological support), aimed at ensuring a dignified human dying.</a:t>
            </a:r>
            <a:endParaRPr kumimoji="0" lang="en-US" sz="5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0"/>
            <a:ext cx="9144000" cy="6001643"/>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The word "hospice" came to English from Old French. There it was formed from the Latin word «</a:t>
            </a:r>
            <a:r>
              <a:rPr kumimoji="0" lang="en-US" sz="3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hospitium</a:t>
            </a:r>
            <a:r>
              <a:rPr kumimoji="0" lang="en-US"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kumimoji="0" lang="ru-RU"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(hospitality). From the English language, the word fell into other European languages in the 19</a:t>
            </a:r>
            <a:r>
              <a:rPr kumimoji="0" lang="en-US" sz="3200" b="0" i="0" u="none" strike="noStrike" cap="none" normalizeH="0" baseline="30000" dirty="0" smtClean="0">
                <a:ln>
                  <a:noFill/>
                </a:ln>
                <a:solidFill>
                  <a:schemeClr val="bg1"/>
                </a:solidFill>
                <a:effectLst/>
                <a:latin typeface="Times New Roman" pitchFamily="18" charset="0"/>
                <a:ea typeface="Times New Roman" pitchFamily="18" charset="0"/>
                <a:cs typeface="Times New Roman" pitchFamily="18" charset="0"/>
              </a:rPr>
              <a:t>th</a:t>
            </a:r>
            <a:r>
              <a:rPr kumimoji="0" lang="en-US"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century.</a:t>
            </a:r>
            <a:endParaRPr kumimoji="0" lang="ru-RU"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1" fontAlgn="t" latinLnBrk="0" hangingPunct="1">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Hospice is a medical institution in which the terminally ill receive decent care.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Hospice patients are surrounded by the usual "home" things; they are open for free access to relatives and friends.</a:t>
            </a:r>
            <a:r>
              <a:rPr kumimoji="0" lang="ru-RU"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Medical staff provides palliative care: the main purpose of staying in a hospice is to brighten up the last days of life, to relieve suffering.</a:t>
            </a:r>
            <a:r>
              <a:rPr kumimoji="0" lang="ru-RU" sz="3200" b="0" i="0" u="none" strike="noStrike" cap="none" normalizeH="0" baseline="0" dirty="0" smtClean="0">
                <a:ln>
                  <a:noFill/>
                </a:ln>
                <a:solidFill>
                  <a:schemeClr val="bg1"/>
                </a:solidFill>
                <a:effectLst/>
                <a:latin typeface="Times New Roman" pitchFamily="18" charset="0"/>
                <a:cs typeface="Times New Roman" pitchFamily="18"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cf.ppt-online.org/files/slide/1/19KB0C4WXLeUoNhPfqr5pYcyxlgJRbjv2a68Gs/slide-30.jpg"/>
          <p:cNvPicPr/>
          <p:nvPr/>
        </p:nvPicPr>
        <p:blipFill>
          <a:blip r:embed="rId2"/>
          <a:srcRect/>
          <a:stretch>
            <a:fillRect/>
          </a:stretch>
        </p:blipFill>
        <p:spPr bwMode="auto">
          <a:xfrm>
            <a:off x="142845" y="214290"/>
            <a:ext cx="8786874" cy="650085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0"/>
            <a:ext cx="9144000" cy="6247864"/>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Hospices</a:t>
            </a:r>
            <a:endParaRPr kumimoji="0" lang="ru-RU" sz="4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Tx/>
              <a:buChar char="•"/>
              <a:tabLst/>
            </a:pPr>
            <a:r>
              <a:rPr kumimoji="0" lang="en-US" sz="4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Basic principles of hospice movement</a:t>
            </a:r>
            <a:endParaRPr kumimoji="0" lang="ru-RU" sz="40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Hospice is an alternative to euthanasia.</a:t>
            </a:r>
            <a:endParaRPr kumimoji="0" lang="ru-RU" sz="40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You can't pay for death.</a:t>
            </a:r>
            <a:endParaRPr kumimoji="0" lang="ru-RU" sz="40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Tx/>
              <a:buChar char="•"/>
              <a:tabLst/>
            </a:pPr>
            <a:r>
              <a:rPr kumimoji="0" lang="en-US" sz="4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Death as well as birth is a natural process.</a:t>
            </a:r>
            <a:endParaRPr kumimoji="0" lang="ru-RU" sz="40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It can neither be accelerated nor slowed down.</a:t>
            </a:r>
            <a:endParaRPr kumimoji="0" lang="ru-RU" sz="40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Tx/>
              <a:buChar char="•"/>
              <a:tabLst/>
            </a:pPr>
            <a:r>
              <a:rPr kumimoji="0" lang="en-US" sz="4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Hospice is the home of life, not death.</a:t>
            </a:r>
            <a:endParaRPr kumimoji="0" lang="ru-RU" sz="40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Hospice is not walls, but people who are compassionate and caring.</a:t>
            </a:r>
            <a:endParaRPr kumimoji="0" lang="en-US"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500042"/>
            <a:ext cx="9144000" cy="5693866"/>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t" latinLnBrk="0" hangingPunct="1">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CONCLUSION:</a:t>
            </a:r>
            <a:endParaRPr kumimoji="0" lang="ru-RU" sz="28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180975" algn="just" defTabSz="914400" rtl="0" eaLnBrk="0" fontAlgn="t"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Many experts agree that from an ethical and moral point of view, the execution of the procedure in exceptional cases is permissible.</a:t>
            </a:r>
            <a:endParaRPr kumimoji="0" lang="ru-RU" sz="28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180975" algn="just" defTabSz="914400" rtl="0" eaLnBrk="0" fontAlgn="t"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the same time, a number of arguments against euthanasia indicate that its legalization will adversely affect the development of the diagnostic and therapeutic sphere, and the conscientiousness of providing medical care to seriously ill patients.</a:t>
            </a:r>
            <a:endParaRPr kumimoji="0" lang="ru-RU" sz="28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180975" algn="just" defTabSz="914400" rtl="0" eaLnBrk="0" fontAlgn="t"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That is why serious contradictions arise between morality and law on the problem of euthanasia. These contradictions are expressed in a very vague, incomprehensible, unfounded and extraordinary position on this issue throughout the world.</a:t>
            </a:r>
            <a:endParaRPr kumimoji="0" lang="en-US"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34" y="1785926"/>
            <a:ext cx="742955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Curator</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purpose</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tasks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0"/>
            <a:ext cx="8569975"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EUTHANASIA</a:t>
            </a:r>
            <a:endPar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Char char="•"/>
              <a:tabLst/>
            </a:pP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Grants the right to death, deprives of the right to a miracle</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https://slide-share.ru/image/887223.jpeg"/>
          <p:cNvPicPr/>
          <p:nvPr/>
        </p:nvPicPr>
        <p:blipFill>
          <a:blip r:embed="rId2"/>
          <a:srcRect/>
          <a:stretch>
            <a:fillRect/>
          </a:stretch>
        </p:blipFill>
        <p:spPr bwMode="auto">
          <a:xfrm>
            <a:off x="928662" y="1571588"/>
            <a:ext cx="7643897" cy="52864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There are also opinions, for example, of one pediatric surgeon: "Euthanasia, painless death - this is mercy, this is good.</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 when they objected to him that euthanasia is a perjury, he replied: “Have you ever seen the terrible torment and pain that many cancer patients, stroke patients, paralyzed have to endure?</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Have you ever seen the agony of parents forced not months, years, decades to care for children who have atrophied CNS, children-morons?</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Have you ever seen the torment of families in which one of the relatives is completely paralyzed?</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Did you see, did you feel the pain of mothers who had a freak child, and a freak with an incurable pathology? If yes, you will understand me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cf.ppt-online.org/files/slide/1/19KB0C4WXLeUoNhPfqr5pYcyxlgJRbjv2a68Gs/slide-2.jpg"/>
          <p:cNvPicPr/>
          <p:nvPr/>
        </p:nvPicPr>
        <p:blipFill>
          <a:blip r:embed="rId2"/>
          <a:srcRect/>
          <a:stretch>
            <a:fillRect/>
          </a:stretch>
        </p:blipFill>
        <p:spPr bwMode="auto">
          <a:xfrm>
            <a:off x="571472" y="1357298"/>
            <a:ext cx="8143932" cy="5500702"/>
          </a:xfrm>
          <a:prstGeom prst="rect">
            <a:avLst/>
          </a:prstGeom>
          <a:noFill/>
          <a:ln w="9525">
            <a:noFill/>
            <a:miter lim="800000"/>
            <a:headEnd/>
            <a:tailEnd/>
          </a:ln>
        </p:spPr>
      </p:pic>
      <p:sp>
        <p:nvSpPr>
          <p:cNvPr id="18433" name="Rectangle 1"/>
          <p:cNvSpPr>
            <a:spLocks noChangeArrowheads="1"/>
          </p:cNvSpPr>
          <p:nvPr/>
        </p:nvSpPr>
        <p:spPr bwMode="auto">
          <a:xfrm>
            <a:off x="0" y="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term was first used in the sixteenth century by Francis Bacon</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medical profession duty is not only to restore health</a:t>
            </a:r>
            <a:r>
              <a:rPr kumimoji="0" lang="en-US" sz="2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but also to diminish the sickness pains and torments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0"/>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tabLst/>
            </a:pPr>
            <a:r>
              <a:rPr kumimoji="0" lang="en-US" sz="5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Euthanasia or </a:t>
            </a:r>
            <a:r>
              <a:rPr kumimoji="0" lang="en-US" sz="5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eithanasia</a:t>
            </a:r>
            <a:endParaRPr kumimoji="0" lang="ru-RU" sz="5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228600" algn="just" defTabSz="914400" rtl="0" eaLnBrk="1" fontAlgn="base" latinLnBrk="0" hangingPunct="1">
              <a:lnSpc>
                <a:spcPct val="100000"/>
              </a:lnSpc>
              <a:spcBef>
                <a:spcPct val="0"/>
              </a:spcBef>
              <a:spcAft>
                <a:spcPct val="0"/>
              </a:spcAft>
              <a:buClrTx/>
              <a:buSzTx/>
              <a:tabLst/>
            </a:pPr>
            <a:r>
              <a:rPr kumimoji="0" lang="en-US" sz="5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(from Greek: </a:t>
            </a:r>
            <a:r>
              <a:rPr kumimoji="0" lang="ru-RU" sz="5400" b="0"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ευθανασία</a:t>
            </a:r>
            <a:r>
              <a:rPr kumimoji="0" lang="en-US" sz="5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a:t>
            </a:r>
            <a:r>
              <a:rPr kumimoji="0" lang="ru-RU" sz="5400" b="0"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ευ</a:t>
            </a:r>
            <a:r>
              <a:rPr kumimoji="0" lang="en-US" sz="5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a:t>
            </a:r>
            <a:r>
              <a:rPr kumimoji="0" lang="en-US" sz="5400" b="0"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eu</a:t>
            </a:r>
            <a:r>
              <a:rPr kumimoji="0" lang="en-US" sz="5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a:t>
            </a:r>
            <a:r>
              <a:rPr kumimoji="0" lang="en-US" sz="5400" b="0" i="0" u="sng"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good</a:t>
            </a:r>
            <a:r>
              <a:rPr kumimoji="0" lang="en-US" sz="5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a:t>
            </a:r>
            <a:endParaRPr kumimoji="0" lang="ru-RU" sz="5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endParaRPr>
          </a:p>
          <a:p>
            <a:pPr marL="0" marR="0" lvl="0" indent="228600" algn="just" defTabSz="914400" rtl="0" eaLnBrk="1" fontAlgn="base" latinLnBrk="0" hangingPunct="1">
              <a:lnSpc>
                <a:spcPct val="100000"/>
              </a:lnSpc>
              <a:spcBef>
                <a:spcPct val="0"/>
              </a:spcBef>
              <a:spcAft>
                <a:spcPct val="0"/>
              </a:spcAft>
              <a:buClrTx/>
              <a:buSzTx/>
              <a:tabLst/>
            </a:pPr>
            <a:r>
              <a:rPr kumimoji="0" lang="ru-RU" sz="5400" b="0"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θάνατος</a:t>
            </a:r>
            <a:r>
              <a:rPr kumimoji="0" lang="en-US" sz="5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a:t>
            </a:r>
            <a:r>
              <a:rPr kumimoji="0" lang="en-US" sz="5400" b="0"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thanatos</a:t>
            </a:r>
            <a:r>
              <a:rPr kumimoji="0" lang="en-US" sz="5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a:t>
            </a:r>
            <a:r>
              <a:rPr kumimoji="0" lang="en-US" sz="5400" b="0" i="0" u="sng"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death</a:t>
            </a:r>
            <a:r>
              <a:rPr kumimoji="0" lang="en-US" sz="5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a:t>
            </a:r>
            <a:endParaRPr kumimoji="0" lang="en-US" sz="5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0"/>
            <a:ext cx="914400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t" latinLnBrk="0" hangingPunct="1">
              <a:lnSpc>
                <a:spcPct val="100000"/>
              </a:lnSpc>
              <a:spcBef>
                <a:spcPct val="0"/>
              </a:spcBef>
              <a:spcAft>
                <a:spcPct val="0"/>
              </a:spcAft>
              <a:buClrTx/>
              <a:buSzTx/>
              <a:tabLst/>
            </a:pPr>
            <a:r>
              <a:rPr kumimoji="0" lang="en-US" sz="6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Forms of euthanasia</a:t>
            </a:r>
            <a:endParaRPr kumimoji="0" lang="ru-RU" sz="6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ru-RU" sz="5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5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Active</a:t>
            </a:r>
            <a:r>
              <a:rPr kumimoji="0" lang="ru-RU" sz="5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5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Passive</a:t>
            </a:r>
            <a:endParaRPr kumimoji="0" lang="ru-RU" sz="5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ru-RU" sz="5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5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Voluntary</a:t>
            </a:r>
            <a:r>
              <a:rPr kumimoji="0" lang="ru-RU" sz="5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5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Involuntary</a:t>
            </a:r>
            <a:endParaRPr kumimoji="0" lang="ru-RU" sz="5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ru-RU" sz="5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5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Direct</a:t>
            </a:r>
            <a:r>
              <a:rPr kumimoji="0" lang="ru-RU" sz="5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5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Indirect</a:t>
            </a:r>
            <a:endParaRPr kumimoji="0" lang="en-US" sz="5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806022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t" latinLnBrk="0" hangingPunct="1">
              <a:lnSpc>
                <a:spcPct val="100000"/>
              </a:lnSpc>
              <a:spcBef>
                <a:spcPct val="0"/>
              </a:spcBef>
              <a:spcAft>
                <a:spcPct val="0"/>
              </a:spcAft>
              <a:buClrTx/>
              <a:buSzTx/>
              <a:tabLst/>
            </a:pPr>
            <a:r>
              <a:rPr kumimoji="0" lang="en-US" sz="3200" b="1" i="0" u="none" strike="noStrike" cap="none" normalizeH="0" baseline="0" dirty="0" smtClean="0">
                <a:ln>
                  <a:noFill/>
                </a:ln>
                <a:solidFill>
                  <a:srgbClr val="424242"/>
                </a:solidFill>
                <a:effectLst/>
                <a:latin typeface="Times New Roman" pitchFamily="18" charset="0"/>
                <a:ea typeface="Calibri" pitchFamily="34" charset="0"/>
                <a:cs typeface="Times New Roman" pitchFamily="18" charset="0"/>
              </a:rPr>
              <a:t>Active euthanasia </a:t>
            </a:r>
            <a:r>
              <a:rPr kumimoji="0" lang="en-US" sz="3200" b="0" i="0" u="none" strike="noStrike" cap="none" normalizeH="0" baseline="0" dirty="0" smtClean="0">
                <a:ln>
                  <a:noFill/>
                </a:ln>
                <a:solidFill>
                  <a:srgbClr val="424242"/>
                </a:solidFill>
                <a:effectLst/>
                <a:latin typeface="Times New Roman" pitchFamily="18" charset="0"/>
                <a:ea typeface="Calibri" pitchFamily="34" charset="0"/>
                <a:cs typeface="Times New Roman" pitchFamily="18" charset="0"/>
              </a:rPr>
              <a:t>is when death is brought about by an </a:t>
            </a:r>
            <a:r>
              <a:rPr kumimoji="0" lang="en-US" sz="3200" b="0" i="1" u="none" strike="noStrike" cap="none" normalizeH="0" baseline="0" dirty="0" smtClean="0">
                <a:ln>
                  <a:noFill/>
                </a:ln>
                <a:solidFill>
                  <a:srgbClr val="424242"/>
                </a:solidFill>
                <a:effectLst/>
                <a:latin typeface="Times New Roman" pitchFamily="18" charset="0"/>
                <a:ea typeface="Calibri" pitchFamily="34" charset="0"/>
                <a:cs typeface="Times New Roman" pitchFamily="18" charset="0"/>
              </a:rPr>
              <a:t>act</a:t>
            </a:r>
            <a:r>
              <a:rPr kumimoji="0" lang="en-US" sz="3200" b="0" i="0" u="none" strike="noStrike" cap="none" normalizeH="0" baseline="0" dirty="0" smtClean="0">
                <a:ln>
                  <a:noFill/>
                </a:ln>
                <a:solidFill>
                  <a:srgbClr val="424242"/>
                </a:solidFill>
                <a:effectLst/>
                <a:latin typeface="Times New Roman" pitchFamily="18" charset="0"/>
                <a:ea typeface="Calibri" pitchFamily="34" charset="0"/>
                <a:cs typeface="Times New Roman" pitchFamily="18" charset="0"/>
              </a:rPr>
              <a:t>- for example when a person is killed by being given a lethal drug.</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https://cf.ppt-online.org/files/slide/1/19KB0C4WXLeUoNhPfqr5pYcyxlgJRbjv2a68Gs/slide-3.jpg"/>
          <p:cNvPicPr/>
          <p:nvPr/>
        </p:nvPicPr>
        <p:blipFill>
          <a:blip r:embed="rId2"/>
          <a:srcRect/>
          <a:stretch>
            <a:fillRect/>
          </a:stretch>
        </p:blipFill>
        <p:spPr bwMode="auto">
          <a:xfrm>
            <a:off x="285720" y="1500174"/>
            <a:ext cx="8572560" cy="521497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TotalTime>
  <Words>1682</Words>
  <Application>Microsoft Office PowerPoint</Application>
  <PresentationFormat>Экран (4:3)</PresentationFormat>
  <Paragraphs>107</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25</cp:revision>
  <dcterms:created xsi:type="dcterms:W3CDTF">2019-10-30T09:25:48Z</dcterms:created>
  <dcterms:modified xsi:type="dcterms:W3CDTF">2019-11-19T10:55:20Z</dcterms:modified>
</cp:coreProperties>
</file>