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2"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EFA8DCE-5A0E-4E89-A82C-374B1286EA05}"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AEDD5-9C34-40B6-B129-DF9CA9A1F2F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FA8DCE-5A0E-4E89-A82C-374B1286EA05}"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AEDD5-9C34-40B6-B129-DF9CA9A1F2F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FA8DCE-5A0E-4E89-A82C-374B1286EA05}"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AEDD5-9C34-40B6-B129-DF9CA9A1F2F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FA8DCE-5A0E-4E89-A82C-374B1286EA05}"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AEDD5-9C34-40B6-B129-DF9CA9A1F2F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EFA8DCE-5A0E-4E89-A82C-374B1286EA05}"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AEDD5-9C34-40B6-B129-DF9CA9A1F2F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EFA8DCE-5A0E-4E89-A82C-374B1286EA05}" type="datetimeFigureOut">
              <a:rPr lang="ru-RU" smtClean="0"/>
              <a:pPr/>
              <a:t>10.12.2019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BAEDD5-9C34-40B6-B129-DF9CA9A1F2F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EFA8DCE-5A0E-4E89-A82C-374B1286EA05}" type="datetimeFigureOut">
              <a:rPr lang="ru-RU" smtClean="0"/>
              <a:pPr/>
              <a:t>10.12.2019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BAEDD5-9C34-40B6-B129-DF9CA9A1F2F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EFA8DCE-5A0E-4E89-A82C-374B1286EA05}" type="datetimeFigureOut">
              <a:rPr lang="ru-RU" smtClean="0"/>
              <a:pPr/>
              <a:t>10.12.2019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BAEDD5-9C34-40B6-B129-DF9CA9A1F2F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FA8DCE-5A0E-4E89-A82C-374B1286EA05}" type="datetimeFigureOut">
              <a:rPr lang="ru-RU" smtClean="0"/>
              <a:pPr/>
              <a:t>10.12.2019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BAEDD5-9C34-40B6-B129-DF9CA9A1F2F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FA8DCE-5A0E-4E89-A82C-374B1286EA05}" type="datetimeFigureOut">
              <a:rPr lang="ru-RU" smtClean="0"/>
              <a:pPr/>
              <a:t>10.12.2019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BAEDD5-9C34-40B6-B129-DF9CA9A1F2F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FA8DCE-5A0E-4E89-A82C-374B1286EA05}" type="datetimeFigureOut">
              <a:rPr lang="ru-RU" smtClean="0"/>
              <a:pPr/>
              <a:t>10.12.2019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BAEDD5-9C34-40B6-B129-DF9CA9A1F2F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A8DCE-5A0E-4E89-A82C-374B1286EA05}" type="datetimeFigureOut">
              <a:rPr lang="ru-RU" smtClean="0"/>
              <a:pPr/>
              <a:t>10.12.2019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AEDD5-9C34-40B6-B129-DF9CA9A1F2F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Human_fertilizatio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5143512"/>
            <a:ext cx="778674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4400" dirty="0">
                <a:latin typeface="Times New Roman" pitchFamily="18" charset="0"/>
                <a:cs typeface="Times New Roman" pitchFamily="18" charset="0"/>
              </a:rPr>
              <a:t>Pr. </a:t>
            </a:r>
            <a:r>
              <a:rPr lang="en-US" sz="4400" dirty="0" err="1">
                <a:latin typeface="Times New Roman" pitchFamily="18" charset="0"/>
                <a:cs typeface="Times New Roman" pitchFamily="18" charset="0"/>
              </a:rPr>
              <a:t>Tsybusov</a:t>
            </a:r>
            <a:r>
              <a:rPr lang="en-US" sz="4400" dirty="0">
                <a:latin typeface="Times New Roman" pitchFamily="18" charset="0"/>
                <a:cs typeface="Times New Roman" pitchFamily="18" charset="0"/>
              </a:rPr>
              <a:t> Sergey </a:t>
            </a:r>
            <a:r>
              <a:rPr lang="en-US" sz="4400" dirty="0" err="1">
                <a:latin typeface="Times New Roman" pitchFamily="18" charset="0"/>
                <a:cs typeface="Times New Roman" pitchFamily="18" charset="0"/>
              </a:rPr>
              <a:t>Nikolaevich</a:t>
            </a:r>
            <a:endParaRPr lang="ru-RU" sz="4400" dirty="0">
              <a:latin typeface="Times New Roman" pitchFamily="18" charset="0"/>
              <a:cs typeface="Times New Roman" pitchFamily="18" charset="0"/>
            </a:endParaRPr>
          </a:p>
        </p:txBody>
      </p:sp>
      <p:sp>
        <p:nvSpPr>
          <p:cNvPr id="1026" name="Rectangle 2"/>
          <p:cNvSpPr>
            <a:spLocks noChangeArrowheads="1"/>
          </p:cNvSpPr>
          <p:nvPr/>
        </p:nvSpPr>
        <p:spPr bwMode="auto">
          <a:xfrm>
            <a:off x="785786" y="1500174"/>
            <a:ext cx="764386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8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BIOETHICS</a:t>
            </a:r>
            <a:endParaRPr kumimoji="0" lang="ru-RU" sz="8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STEM CELLS</a:t>
            </a:r>
            <a:endParaRPr kumimoji="0" lang="en-US" sz="8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9144000" cy="5632311"/>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Char char="•"/>
              <a:tabLst/>
            </a:pPr>
            <a:r>
              <a:rPr kumimoji="0" lang="en-US" sz="7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STEM CELL TYPES</a:t>
            </a:r>
            <a:endParaRPr kumimoji="0" lang="ru-RU" sz="7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7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Embryonic stem cells</a:t>
            </a:r>
            <a:endParaRPr kumimoji="0" lang="ru-RU" sz="7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7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Adult stem cells </a:t>
            </a:r>
            <a:endParaRPr kumimoji="0" lang="ru-RU" sz="72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
                <a:srgbClr val="000000"/>
              </a:buClr>
              <a:buSzTx/>
              <a:buFontTx/>
              <a:buAutoNum type="arabicPeriod"/>
              <a:tabLst/>
            </a:pPr>
            <a:r>
              <a:rPr kumimoji="0" lang="en-US" sz="7200" b="0" i="0"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Hematopoietic</a:t>
            </a:r>
            <a:r>
              <a:rPr kumimoji="0" lang="en-US" sz="7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stem cells </a:t>
            </a:r>
            <a:endParaRPr kumimoji="0" lang="en-US" sz="7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6001643"/>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28600" algn="just" fontAlgn="base">
              <a:spcBef>
                <a:spcPct val="0"/>
              </a:spcBef>
              <a:spcAft>
                <a:spcPct val="0"/>
              </a:spcAft>
              <a:buFontTx/>
              <a:buChar char="•"/>
            </a:pPr>
            <a:r>
              <a:rPr kumimoji="0" lang="en-US"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Embryonic stem cells are derived from the so called inner cell mass of a </a:t>
            </a:r>
            <a:r>
              <a:rPr kumimoji="0" lang="en-US" sz="4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blastocyst</a:t>
            </a:r>
            <a:r>
              <a:rPr kumimoji="0" lang="en-US"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 early stage pre-implantation </a:t>
            </a:r>
            <a:r>
              <a:rPr kumimoji="0" lang="en-US" sz="4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embryon</a:t>
            </a:r>
            <a:r>
              <a:rPr kumimoji="0" lang="en-US"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8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4–5 days of </a:t>
            </a:r>
            <a:r>
              <a:rPr lang="en-US" sz="4800" dirty="0" smtClean="0">
                <a:latin typeface="Times New Roman" pitchFamily="18" charset="0"/>
                <a:cs typeface="Times New Roman" pitchFamily="18" charset="0"/>
              </a:rPr>
              <a:t>segmentation (or</a:t>
            </a:r>
            <a:r>
              <a:rPr lang="en-US" sz="4800" dirty="0" smtClean="0"/>
              <a:t> </a:t>
            </a:r>
            <a:r>
              <a:rPr kumimoji="0" lang="en-US" sz="4800" b="0" i="0" strike="noStrike" cap="none" normalizeH="0" baseline="0" dirty="0" err="1" smtClean="0">
                <a:ln>
                  <a:noFill/>
                </a:ln>
                <a:effectLst/>
                <a:latin typeface="Times New Roman" pitchFamily="18" charset="0"/>
                <a:ea typeface="Calibri" pitchFamily="34" charset="0"/>
                <a:cs typeface="Times New Roman" pitchFamily="18" charset="0"/>
              </a:rPr>
              <a:t>post</a:t>
            </a:r>
            <a:r>
              <a:rPr kumimoji="0" lang="en-US" sz="4800" b="0" i="0" strike="noStrike" cap="none" normalizeH="0" baseline="0" dirty="0" err="1" smtClean="0">
                <a:ln>
                  <a:noFill/>
                </a:ln>
                <a:effectLst/>
                <a:latin typeface="Times New Roman" pitchFamily="18" charset="0"/>
                <a:ea typeface="Calibri" pitchFamily="34" charset="0"/>
                <a:cs typeface="Times New Roman" pitchFamily="18" charset="0"/>
                <a:hlinkClick r:id="rId2" tooltip="Human fertilization"/>
              </a:rPr>
              <a:t>fertilization</a:t>
            </a:r>
            <a:r>
              <a:rPr kumimoji="0" lang="en-US"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These are “ideal” stem cells, from which the whole organism further develops.</a:t>
            </a:r>
            <a:endParaRPr kumimoji="0" lang="en-US"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i2.wp.com/syl.ru/misc/i/ai/367097/2205979.jpg"/>
          <p:cNvPicPr>
            <a:picLocks noChangeAspect="1" noChangeArrowheads="1"/>
          </p:cNvPicPr>
          <p:nvPr/>
        </p:nvPicPr>
        <p:blipFill>
          <a:blip r:embed="rId2"/>
          <a:srcRect/>
          <a:stretch>
            <a:fillRect/>
          </a:stretch>
        </p:blipFill>
        <p:spPr bwMode="auto">
          <a:xfrm>
            <a:off x="214282" y="1071546"/>
            <a:ext cx="8786874" cy="5786454"/>
          </a:xfrm>
          <a:prstGeom prst="rect">
            <a:avLst/>
          </a:prstGeom>
          <a:noFill/>
        </p:spPr>
      </p:pic>
      <p:sp>
        <p:nvSpPr>
          <p:cNvPr id="4" name="Прямоугольник 3"/>
          <p:cNvSpPr/>
          <p:nvPr/>
        </p:nvSpPr>
        <p:spPr>
          <a:xfrm>
            <a:off x="285720" y="0"/>
            <a:ext cx="8643998"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Ethical aspect: it may be material left after the termination of pregnancy (abortion).</a:t>
            </a:r>
            <a:endParaRPr lang="ru-RU" sz="32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2.wp.com/syl.ru/misc/i/ai/367097/2205982.jpg"/>
          <p:cNvPicPr>
            <a:picLocks noChangeAspect="1" noChangeArrowheads="1"/>
          </p:cNvPicPr>
          <p:nvPr/>
        </p:nvPicPr>
        <p:blipFill>
          <a:blip r:embed="rId2"/>
          <a:srcRect/>
          <a:stretch>
            <a:fillRect/>
          </a:stretch>
        </p:blipFill>
        <p:spPr bwMode="auto">
          <a:xfrm>
            <a:off x="49183" y="214290"/>
            <a:ext cx="9014063" cy="664371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0"/>
            <a:ext cx="8858312" cy="6001643"/>
          </a:xfrm>
          <a:prstGeom prst="rect">
            <a:avLst/>
          </a:prstGeom>
          <a:solidFill>
            <a:srgbClr val="FFFF00"/>
          </a:solidFill>
        </p:spPr>
        <p:txBody>
          <a:bodyPr wrap="square">
            <a:spAutoFit/>
          </a:bodyPr>
          <a:lstStyle/>
          <a:p>
            <a:pPr algn="just"/>
            <a:r>
              <a:rPr lang="en-US" sz="4800" b="1" dirty="0" smtClean="0">
                <a:latin typeface="Times New Roman" pitchFamily="18" charset="0"/>
                <a:cs typeface="Times New Roman" pitchFamily="18" charset="0"/>
              </a:rPr>
              <a:t>The embryonic stem cell </a:t>
            </a:r>
            <a:r>
              <a:rPr lang="en-US" sz="4800" dirty="0" smtClean="0">
                <a:latin typeface="Times New Roman" pitchFamily="18" charset="0"/>
                <a:cs typeface="Times New Roman" pitchFamily="18" charset="0"/>
              </a:rPr>
              <a:t>has an unique system of self-control: it actively multiplies, but when an error occurs during cell division, a command is given for self-destruction. This minimizes the risk of cancer when using embryonic stem cells.</a:t>
            </a:r>
            <a:endParaRPr lang="ru-RU" sz="4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0"/>
            <a:ext cx="9144000" cy="6186309"/>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ETHICAL ASPECTS OF HUMAN EMBRYONIC STEM CELL USE</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Opponents of embryonic cell therapy find it unethical to use aborted fetuses, calling it an attack on human life. They believe that using human embryos to get stem cells can push women into a kind of abortion business to get money in exchange for an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embryon</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especially since stem cell transplantation is currently considered to be the most promising in the medical industry.</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686341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addition, there is a shortage of donor eggs.</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Critics of this method believe that all embryos, whether artificial or natural, have the potential to become full-fledged human beings and it is morally wrong to conduct experiments with them.</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believe that it is necessary to get </a:t>
            </a:r>
            <a:r>
              <a:rPr kumimoji="0" lang="en-US" sz="4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stem cells from the tissues of adults</a:t>
            </a: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9144000" cy="6001643"/>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ADULT STEM CELLS </a:t>
            </a:r>
            <a:endParaRPr kumimoji="0" lang="ru-RU" sz="4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Day-to-day living means the death </a:t>
            </a:r>
            <a:r>
              <a:rPr kumimoji="0" lang="en-US"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of cells of various tissues as a result of both natural renewal and damage. In the intestines, skin, muscles, </a:t>
            </a:r>
            <a:r>
              <a:rPr kumimoji="0" lang="en-US" sz="4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red bone marrow</a:t>
            </a:r>
            <a:r>
              <a:rPr kumimoji="0" lang="en-US"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liver, brain there are tissue-specific cell populations. </a:t>
            </a:r>
            <a:endParaRPr kumimoji="0" lang="en-US"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6186309"/>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HEMATOPOIETIC STEM CELL</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are found in the red bone marrow of an adult human. </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successfully undergo cryopreservation (the ability to store their own cells "in reserve" with their use after a long time).</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Currently there are no methods for increasing hematopoietic cells in the laboratory</a:t>
            </a:r>
            <a:r>
              <a:rPr kumimoji="0" lang="ru-RU" sz="4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6186309"/>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6713"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is the essence of this method?</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6713"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turns out that "miracle cells" have two important functions: they divide themselves and activate the reproduction of other cells of the body.</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6713"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meaning of the treatment is that when entering a painful organ, the cells activate the immune system and release bioactive substances that induce the renewal of their own stem cells in the affected organ.</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6713" algn="just"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366713"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 a result of replacing old cells with new ones, a regeneration process takes place, thanks to which the organ is restored.</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6463308"/>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Char char="•"/>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5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stem cell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an immature cell capable of rapid division, self-renewal and development into specialized cells of the body.</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Stem cells, having received signals from regulatory systems about some kind of “malfunction”, rush to the affected organ through the blood</a:t>
            </a: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stream</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can repair almost any damage, turning in place into cells necessary for the body. In the adult body, stem cells are located mainly in the bone marrow, as well as in all organs and tissues.</a:t>
            </a:r>
            <a:r>
              <a:rPr kumimoji="0" lang="ru-RU" sz="3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0.wp.com/ja-zdorov.ru/wp-content/uploads/2017/06/kletki4.jpg"/>
          <p:cNvPicPr>
            <a:picLocks noChangeAspect="1" noChangeArrowheads="1"/>
          </p:cNvPicPr>
          <p:nvPr/>
        </p:nvPicPr>
        <p:blipFill>
          <a:blip r:embed="rId2"/>
          <a:srcRect/>
          <a:stretch>
            <a:fillRect/>
          </a:stretch>
        </p:blipFill>
        <p:spPr bwMode="auto">
          <a:xfrm>
            <a:off x="48021" y="17990"/>
            <a:ext cx="9069254" cy="6482844"/>
          </a:xfrm>
          <a:prstGeom prst="rect">
            <a:avLst/>
          </a:prstGeom>
          <a:solidFill>
            <a:schemeClr val="bg1"/>
          </a:solidFill>
          <a:ln>
            <a:noFill/>
          </a:ln>
        </p:spPr>
      </p:pic>
      <p:sp>
        <p:nvSpPr>
          <p:cNvPr id="3" name="Прямоугольник 2"/>
          <p:cNvSpPr/>
          <p:nvPr/>
        </p:nvSpPr>
        <p:spPr>
          <a:xfrm>
            <a:off x="1785918" y="2000240"/>
            <a:ext cx="557216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785918" y="2071678"/>
            <a:ext cx="5572164" cy="35719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MESENCHYMAL STEM CELLS</a:t>
            </a:r>
            <a:endParaRPr lang="ru-RU" sz="2400" b="1" dirty="0">
              <a:solidFill>
                <a:schemeClr val="tx1"/>
              </a:solidFill>
              <a:latin typeface="Times New Roman" pitchFamily="18" charset="0"/>
              <a:cs typeface="Times New Roman" pitchFamily="18" charset="0"/>
            </a:endParaRPr>
          </a:p>
        </p:txBody>
      </p:sp>
      <p:sp>
        <p:nvSpPr>
          <p:cNvPr id="7" name="Прямоугольник 6"/>
          <p:cNvSpPr/>
          <p:nvPr/>
        </p:nvSpPr>
        <p:spPr>
          <a:xfrm>
            <a:off x="142844" y="5929330"/>
            <a:ext cx="2000264"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Osteoblasts</a:t>
            </a:r>
            <a:endParaRPr lang="ru-RU" sz="2400" b="1" dirty="0">
              <a:solidFill>
                <a:schemeClr val="tx1"/>
              </a:solidFill>
              <a:latin typeface="Times New Roman" pitchFamily="18" charset="0"/>
              <a:cs typeface="Times New Roman" pitchFamily="18" charset="0"/>
            </a:endParaRPr>
          </a:p>
        </p:txBody>
      </p:sp>
      <p:sp>
        <p:nvSpPr>
          <p:cNvPr id="8" name="Прямоугольник 7"/>
          <p:cNvSpPr/>
          <p:nvPr/>
        </p:nvSpPr>
        <p:spPr>
          <a:xfrm>
            <a:off x="4000496" y="5929330"/>
            <a:ext cx="1643074"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Adipocytes</a:t>
            </a:r>
            <a:endParaRPr lang="ru-RU" sz="2400" b="1" dirty="0">
              <a:solidFill>
                <a:schemeClr val="tx1"/>
              </a:solidFill>
              <a:latin typeface="Times New Roman" pitchFamily="18" charset="0"/>
              <a:cs typeface="Times New Roman" pitchFamily="18" charset="0"/>
            </a:endParaRPr>
          </a:p>
        </p:txBody>
      </p:sp>
      <p:sp>
        <p:nvSpPr>
          <p:cNvPr id="9" name="Прямоугольник 8"/>
          <p:cNvSpPr/>
          <p:nvPr/>
        </p:nvSpPr>
        <p:spPr>
          <a:xfrm>
            <a:off x="6929454" y="5786454"/>
            <a:ext cx="2071702"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Chondrocytes</a:t>
            </a:r>
            <a:endParaRPr lang="ru-RU" sz="2400" b="1" dirty="0">
              <a:solidFill>
                <a:schemeClr val="tx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674030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 therapy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techniques are used to treat myocardial infarctions, malignant tumors, strokes, injuries and burns.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Today, the range of </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stem cell treatments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has become much wider, and tens of thousands of successful stem cell transplants have been performed in the world for adults and children. </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Stem cultures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are administered to treat strokes, brain and spinal cord injuries. After they enter the affected tissue in patients restore nerve cells and the capillary network in the damaged area of the brain.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9144000" cy="674030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However</a:t>
            </a:r>
            <a:r>
              <a:rPr kumimoji="0" lang="en-US"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most recently, Madrid scientists have discovered that stem cells obtained from adults </a:t>
            </a:r>
            <a:r>
              <a:rPr kumimoji="0" lang="en-US" sz="5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can cause cancer</a:t>
            </a:r>
            <a:r>
              <a:rPr kumimoji="0" lang="en-US"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after transplantation. This happens if they are allowed to multiply too long outside the body.</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6001643"/>
          </a:xfrm>
          <a:prstGeom prst="rect">
            <a:avLst/>
          </a:prstGeom>
          <a:solidFill>
            <a:srgbClr val="FFFF00"/>
          </a:solidFill>
        </p:spPr>
        <p:txBody>
          <a:bodyPr wrap="square">
            <a:spAutoFit/>
          </a:bodyPr>
          <a:lstStyle/>
          <a:p>
            <a:pPr algn="just"/>
            <a:r>
              <a:rPr lang="en-US" sz="3200" dirty="0" smtClean="0">
                <a:latin typeface="Times New Roman" pitchFamily="18" charset="0"/>
                <a:cs typeface="Times New Roman" pitchFamily="18" charset="0"/>
              </a:rPr>
              <a:t>The cost of stem cell treatment is quite high. For example, in Russia it ranges from </a:t>
            </a:r>
            <a:r>
              <a:rPr lang="en-US" sz="3200" b="1" dirty="0" smtClean="0">
                <a:latin typeface="Times New Roman" pitchFamily="18" charset="0"/>
                <a:cs typeface="Times New Roman" pitchFamily="18" charset="0"/>
              </a:rPr>
              <a:t>240 000 to 350 000 rubles.</a:t>
            </a:r>
            <a:r>
              <a:rPr lang="en-US" sz="3200" dirty="0" smtClean="0">
                <a:latin typeface="Times New Roman" pitchFamily="18" charset="0"/>
                <a:cs typeface="Times New Roman" pitchFamily="18" charset="0"/>
              </a:rPr>
              <a:t> This high price is due to a rather complicated and high-tech processes for the cultivation of </a:t>
            </a:r>
            <a:r>
              <a:rPr lang="en-US" sz="3200" dirty="0" err="1" smtClean="0">
                <a:latin typeface="Times New Roman" pitchFamily="18" charset="0"/>
                <a:cs typeface="Times New Roman" pitchFamily="18" charset="0"/>
              </a:rPr>
              <a:t>biomaterial.For</a:t>
            </a:r>
            <a:r>
              <a:rPr lang="en-US" sz="3200" dirty="0" smtClean="0">
                <a:latin typeface="Times New Roman" pitchFamily="18" charset="0"/>
                <a:cs typeface="Times New Roman" pitchFamily="18" charset="0"/>
              </a:rPr>
              <a:t> this price, a person is injected with </a:t>
            </a:r>
            <a:r>
              <a:rPr lang="en-US" sz="3200" b="1" dirty="0" smtClean="0">
                <a:latin typeface="Times New Roman" pitchFamily="18" charset="0"/>
                <a:cs typeface="Times New Roman" pitchFamily="18" charset="0"/>
              </a:rPr>
              <a:t>100,000,000 cells </a:t>
            </a:r>
            <a:r>
              <a:rPr lang="en-US" sz="3200" dirty="0" smtClean="0">
                <a:latin typeface="Times New Roman" pitchFamily="18" charset="0"/>
                <a:cs typeface="Times New Roman" pitchFamily="18" charset="0"/>
              </a:rPr>
              <a:t>per course. </a:t>
            </a:r>
            <a:endParaRPr lang="ru-RU"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 cost of the introduction procedure is paid separately. Stem cell </a:t>
            </a:r>
            <a:r>
              <a:rPr lang="en-US" sz="3200" dirty="0" err="1" smtClean="0">
                <a:latin typeface="Times New Roman" pitchFamily="18" charset="0"/>
                <a:cs typeface="Times New Roman" pitchFamily="18" charset="0"/>
              </a:rPr>
              <a:t>mesotherapy</a:t>
            </a:r>
            <a:r>
              <a:rPr lang="en-US" sz="3200" dirty="0" smtClean="0">
                <a:latin typeface="Times New Roman" pitchFamily="18" charset="0"/>
                <a:cs typeface="Times New Roman" pitchFamily="18" charset="0"/>
              </a:rPr>
              <a:t> treatments are more available. To obtain a pronounced effect of skin rejuvenation, it is necessary to conduct 5-10 sessions, and the cost of each of them is </a:t>
            </a:r>
            <a:r>
              <a:rPr lang="en-US" sz="3200" b="1" dirty="0" smtClean="0">
                <a:latin typeface="Times New Roman" pitchFamily="18" charset="0"/>
                <a:cs typeface="Times New Roman" pitchFamily="18" charset="0"/>
              </a:rPr>
              <a:t>15 -30 thousand rubles</a:t>
            </a:r>
            <a:endParaRPr lang="ru-RU" sz="3200"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8572560" cy="6247864"/>
          </a:xfrm>
          <a:prstGeom prst="rect">
            <a:avLst/>
          </a:prstGeom>
          <a:solidFill>
            <a:srgbClr val="FFFF00"/>
          </a:solidFill>
        </p:spPr>
        <p:txBody>
          <a:bodyPr wrap="square">
            <a:spAutoFit/>
          </a:bodyPr>
          <a:lstStyle/>
          <a:p>
            <a:pPr algn="just"/>
            <a:r>
              <a:rPr lang="en-US" sz="4000" dirty="0" smtClean="0">
                <a:latin typeface="Times New Roman" pitchFamily="18" charset="0"/>
                <a:cs typeface="Times New Roman" pitchFamily="18" charset="0"/>
              </a:rPr>
              <a:t>Private </a:t>
            </a:r>
            <a:r>
              <a:rPr lang="en-US" sz="4000" dirty="0" err="1" smtClean="0">
                <a:latin typeface="Times New Roman" pitchFamily="18" charset="0"/>
                <a:cs typeface="Times New Roman" pitchFamily="18" charset="0"/>
              </a:rPr>
              <a:t>cryobanks</a:t>
            </a:r>
            <a:r>
              <a:rPr lang="en-US" sz="4000" dirty="0" smtClean="0">
                <a:latin typeface="Times New Roman" pitchFamily="18" charset="0"/>
                <a:cs typeface="Times New Roman" pitchFamily="18" charset="0"/>
              </a:rPr>
              <a:t> conduct aggressive marketing, which misleads people suffering from serious diseases such as diabetes mellitus, Alzheimer's disease, Parkinson's disease and others. </a:t>
            </a:r>
            <a:endParaRPr lang="ru-RU" sz="4000" dirty="0" smtClean="0">
              <a:latin typeface="Times New Roman" pitchFamily="18" charset="0"/>
              <a:cs typeface="Times New Roman" pitchFamily="18" charset="0"/>
            </a:endParaRPr>
          </a:p>
          <a:p>
            <a:pPr algn="just"/>
            <a:r>
              <a:rPr lang="en-US" sz="4000" dirty="0" smtClean="0">
                <a:latin typeface="Times New Roman" pitchFamily="18" charset="0"/>
                <a:cs typeface="Times New Roman" pitchFamily="18" charset="0"/>
              </a:rPr>
              <a:t>In fact, the treatment of these serious ailments is carried out only at the experimental level, and such methods go through research and development stages.</a:t>
            </a:r>
            <a:endParaRPr lang="ru-RU" sz="40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2"/>
            <a:ext cx="8929718" cy="5632311"/>
          </a:xfrm>
          <a:prstGeom prst="rect">
            <a:avLst/>
          </a:prstGeom>
          <a:solidFill>
            <a:srgbClr val="FFFF00"/>
          </a:solidFill>
        </p:spPr>
        <p:txBody>
          <a:bodyPr wrap="square">
            <a:spAutoFit/>
          </a:bodyPr>
          <a:lstStyle/>
          <a:p>
            <a:pPr algn="just"/>
            <a:r>
              <a:rPr lang="en-US" sz="4000" dirty="0" err="1" smtClean="0">
                <a:latin typeface="Times New Roman" pitchFamily="18" charset="0"/>
                <a:cs typeface="Times New Roman" pitchFamily="18" charset="0"/>
              </a:rPr>
              <a:t>Cryobanks</a:t>
            </a:r>
            <a:r>
              <a:rPr lang="en-US" sz="4000" dirty="0" smtClean="0">
                <a:latin typeface="Times New Roman" pitchFamily="18" charset="0"/>
                <a:cs typeface="Times New Roman" pitchFamily="18" charset="0"/>
              </a:rPr>
              <a:t> are specially equipped stem cell stores. In Europe and America, cord blood stem cell </a:t>
            </a:r>
            <a:r>
              <a:rPr lang="en-US" sz="4000" dirty="0" err="1" smtClean="0">
                <a:latin typeface="Times New Roman" pitchFamily="18" charset="0"/>
                <a:cs typeface="Times New Roman" pitchFamily="18" charset="0"/>
              </a:rPr>
              <a:t>cryobanks</a:t>
            </a:r>
            <a:r>
              <a:rPr lang="en-US" sz="4000" dirty="0" smtClean="0">
                <a:latin typeface="Times New Roman" pitchFamily="18" charset="0"/>
                <a:cs typeface="Times New Roman" pitchFamily="18" charset="0"/>
              </a:rPr>
              <a:t> began to appear more than 10 years ago. Today, there are 45 in total. These banks store cord blood samples harvested from newborn donors, the data of which are included in the National Hematopoietic Cell Donor Registers.</a:t>
            </a:r>
            <a:endParaRPr lang="ru-RU" sz="4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1.likar.info/uploads/80/91/f7/8091f727-8e97-46ca-a601-beda3cafced9_670x0_resize.jpg"/>
          <p:cNvPicPr>
            <a:picLocks noChangeAspect="1" noChangeArrowheads="1"/>
          </p:cNvPicPr>
          <p:nvPr/>
        </p:nvPicPr>
        <p:blipFill>
          <a:blip r:embed="rId2"/>
          <a:srcRect/>
          <a:stretch>
            <a:fillRect/>
          </a:stretch>
        </p:blipFill>
        <p:spPr bwMode="auto">
          <a:xfrm>
            <a:off x="928662" y="928670"/>
            <a:ext cx="6381750" cy="42291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5632311"/>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By signing a contract with such a bank, parents can save stem cells for the future for their child. Cells are thoroughly examined, frozen according to a special program, stored in liquid nitrogen at a temperature of </a:t>
            </a: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-196°</a:t>
            </a:r>
            <a:r>
              <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a:t>
            </a: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 state of complete suspended animation, and can be used to treat the child himself or his immediate family.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715436" cy="6247864"/>
          </a:xfrm>
          <a:prstGeom prst="rect">
            <a:avLst/>
          </a:prstGeom>
          <a:solidFill>
            <a:srgbClr val="FFFF00"/>
          </a:solidFill>
        </p:spPr>
        <p:txBody>
          <a:bodyPr wrap="square">
            <a:spAutoFit/>
          </a:bodyPr>
          <a:lstStyle/>
          <a:p>
            <a:pPr algn="just"/>
            <a:r>
              <a:rPr lang="en-US" sz="4000" dirty="0" smtClean="0">
                <a:latin typeface="Times New Roman" pitchFamily="18" charset="0"/>
                <a:cs typeface="Times New Roman" pitchFamily="18" charset="0"/>
              </a:rPr>
              <a:t>Currently, in addition to cosmetic procedures, medical clinics offer treatment of serious diseases with stem cell injections. The price lists indicate that diabetes and cancer can be cured by such injections. </a:t>
            </a:r>
            <a:endParaRPr lang="ru-RU" sz="4000" dirty="0" smtClean="0">
              <a:latin typeface="Times New Roman" pitchFamily="18" charset="0"/>
              <a:cs typeface="Times New Roman" pitchFamily="18" charset="0"/>
            </a:endParaRPr>
          </a:p>
          <a:p>
            <a:pPr algn="just"/>
            <a:r>
              <a:rPr lang="en-US" sz="4000" dirty="0" smtClean="0">
                <a:latin typeface="Times New Roman" pitchFamily="18" charset="0"/>
                <a:cs typeface="Times New Roman" pitchFamily="18" charset="0"/>
              </a:rPr>
              <a:t>But there are no confirmed data on recoveries. On the contrary, there is an opinion of experts that rejuvenation with </a:t>
            </a:r>
            <a:r>
              <a:rPr lang="en-US" sz="4000" b="1" dirty="0" smtClean="0">
                <a:latin typeface="Times New Roman" pitchFamily="18" charset="0"/>
                <a:cs typeface="Times New Roman" pitchFamily="18" charset="0"/>
              </a:rPr>
              <a:t>stem cells causes cancer</a:t>
            </a:r>
            <a:r>
              <a:rPr lang="en-US" sz="4000" dirty="0" smtClean="0">
                <a:latin typeface="Times New Roman" pitchFamily="18" charset="0"/>
                <a:cs typeface="Times New Roman" pitchFamily="18" charset="0"/>
              </a:rPr>
              <a:t>.</a:t>
            </a:r>
            <a:endParaRPr lang="ru-RU" sz="40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285728"/>
            <a:ext cx="5532284" cy="646331"/>
          </a:xfrm>
          <a:prstGeom prst="rect">
            <a:avLst/>
          </a:prstGeom>
        </p:spPr>
        <p:txBody>
          <a:bodyPr wrap="none">
            <a:spAutoFit/>
          </a:bodyPr>
          <a:lstStyle/>
          <a:p>
            <a:r>
              <a:rPr lang="en-US" sz="3600" dirty="0" smtClean="0">
                <a:latin typeface="Times New Roman" pitchFamily="18" charset="0"/>
                <a:cs typeface="Times New Roman" pitchFamily="18" charset="0"/>
              </a:rPr>
              <a:t>Rejuvenation with stem cells</a:t>
            </a:r>
            <a:endParaRPr lang="ru-RU" sz="3600" dirty="0">
              <a:latin typeface="Times New Roman" pitchFamily="18" charset="0"/>
              <a:cs typeface="Times New Roman" pitchFamily="18" charset="0"/>
            </a:endParaRPr>
          </a:p>
        </p:txBody>
      </p:sp>
      <p:pic>
        <p:nvPicPr>
          <p:cNvPr id="3" name="Picture 2" descr="омоложение стволовыми клетками"/>
          <p:cNvPicPr>
            <a:picLocks noChangeAspect="1" noChangeArrowheads="1"/>
          </p:cNvPicPr>
          <p:nvPr/>
        </p:nvPicPr>
        <p:blipFill>
          <a:blip r:embed="rId2"/>
          <a:srcRect/>
          <a:stretch>
            <a:fillRect/>
          </a:stretch>
        </p:blipFill>
        <p:spPr bwMode="auto">
          <a:xfrm>
            <a:off x="428596" y="2071678"/>
            <a:ext cx="4463487" cy="2938462"/>
          </a:xfrm>
          <a:prstGeom prst="rect">
            <a:avLst/>
          </a:prstGeom>
          <a:noFill/>
          <a:ln>
            <a:solidFill>
              <a:srgbClr val="FF0000"/>
            </a:solidFill>
          </a:ln>
        </p:spPr>
      </p:pic>
      <p:pic>
        <p:nvPicPr>
          <p:cNvPr id="4" name="Picture 4" descr="омоложение стволовыми клетками фото до и после"/>
          <p:cNvPicPr>
            <a:picLocks noChangeAspect="1" noChangeArrowheads="1"/>
          </p:cNvPicPr>
          <p:nvPr/>
        </p:nvPicPr>
        <p:blipFill>
          <a:blip r:embed="rId3"/>
          <a:srcRect/>
          <a:stretch>
            <a:fillRect/>
          </a:stretch>
        </p:blipFill>
        <p:spPr bwMode="auto">
          <a:xfrm>
            <a:off x="5000628" y="2071678"/>
            <a:ext cx="3857620" cy="2880357"/>
          </a:xfrm>
          <a:prstGeom prst="rect">
            <a:avLst/>
          </a:prstGeom>
          <a:noFill/>
          <a:ln>
            <a:solidFill>
              <a:srgbClr val="FF000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214290"/>
            <a:ext cx="7286676" cy="646331"/>
          </a:xfrm>
          <a:prstGeom prst="rect">
            <a:avLst/>
          </a:prstGeom>
        </p:spPr>
        <p:txBody>
          <a:bodyPr wrap="square">
            <a:spAutoFit/>
          </a:bodyPr>
          <a:lstStyle/>
          <a:p>
            <a:pPr algn="ctr"/>
            <a:r>
              <a:rPr lang="en-US" sz="3600" dirty="0">
                <a:latin typeface="Times New Roman" pitchFamily="18" charset="0"/>
                <a:cs typeface="Times New Roman" pitchFamily="18" charset="0"/>
              </a:rPr>
              <a:t>That's what a stem cell looks like </a:t>
            </a:r>
            <a:endParaRPr lang="ru-RU" sz="3600" dirty="0">
              <a:latin typeface="Times New Roman" pitchFamily="18" charset="0"/>
              <a:cs typeface="Times New Roman" pitchFamily="18" charset="0"/>
            </a:endParaRPr>
          </a:p>
        </p:txBody>
      </p:sp>
      <p:pic>
        <p:nvPicPr>
          <p:cNvPr id="3" name="Picture 2" descr="Клетки"/>
          <p:cNvPicPr>
            <a:picLocks noChangeAspect="1" noChangeArrowheads="1"/>
          </p:cNvPicPr>
          <p:nvPr/>
        </p:nvPicPr>
        <p:blipFill>
          <a:blip r:embed="rId2"/>
          <a:srcRect/>
          <a:stretch>
            <a:fillRect/>
          </a:stretch>
        </p:blipFill>
        <p:spPr bwMode="auto">
          <a:xfrm>
            <a:off x="111412" y="1142984"/>
            <a:ext cx="8818306" cy="571501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0232" y="214290"/>
            <a:ext cx="4940776" cy="584775"/>
          </a:xfrm>
          <a:prstGeom prst="rect">
            <a:avLst/>
          </a:prstGeom>
        </p:spPr>
        <p:txBody>
          <a:bodyPr wrap="none">
            <a:spAutoFit/>
          </a:bodyPr>
          <a:lstStyle/>
          <a:p>
            <a:r>
              <a:rPr lang="en-US" sz="3200" dirty="0" smtClean="0">
                <a:latin typeface="Times New Roman" pitchFamily="18" charset="0"/>
                <a:cs typeface="Times New Roman" pitchFamily="18" charset="0"/>
              </a:rPr>
              <a:t>Rejuvenation with stem cells</a:t>
            </a:r>
            <a:endParaRPr lang="ru-RU" sz="3200" dirty="0">
              <a:latin typeface="Times New Roman" pitchFamily="18" charset="0"/>
              <a:cs typeface="Times New Roman" pitchFamily="18" charset="0"/>
            </a:endParaRPr>
          </a:p>
        </p:txBody>
      </p:sp>
      <p:pic>
        <p:nvPicPr>
          <p:cNvPr id="3" name="Picture 2" descr="https://i1.wp.com/syl.ru/misc/i/ai/367097/2205980.jpg"/>
          <p:cNvPicPr>
            <a:picLocks noChangeAspect="1" noChangeArrowheads="1"/>
          </p:cNvPicPr>
          <p:nvPr/>
        </p:nvPicPr>
        <p:blipFill>
          <a:blip r:embed="rId2"/>
          <a:srcRect/>
          <a:stretch>
            <a:fillRect/>
          </a:stretch>
        </p:blipFill>
        <p:spPr bwMode="auto">
          <a:xfrm>
            <a:off x="-18194" y="928670"/>
            <a:ext cx="8960018" cy="528641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prx.livejournal.net/00eeff105c0b52317e4630fbb1ca3393b7f37cd9/SzDv4WQOjEiCcYumcpBh3ih33XjIlwojskdwFeMakzH9CTeU8vENQubX-1l3Ht1ruk4EYTPBxTb6Xms5tKUN6QmsOkSaMZIT9KAXD-yVe7uOFVob7nnuWn26U3rHroh7YfTAsX-W3yoodZwrbmvbbA"/>
          <p:cNvPicPr>
            <a:picLocks noChangeAspect="1" noChangeArrowheads="1"/>
          </p:cNvPicPr>
          <p:nvPr/>
        </p:nvPicPr>
        <p:blipFill>
          <a:blip r:embed="rId2"/>
          <a:srcRect/>
          <a:stretch>
            <a:fillRect/>
          </a:stretch>
        </p:blipFill>
        <p:spPr bwMode="auto">
          <a:xfrm>
            <a:off x="152400" y="1000108"/>
            <a:ext cx="4106727" cy="4438680"/>
          </a:xfrm>
          <a:prstGeom prst="rect">
            <a:avLst/>
          </a:prstGeom>
          <a:noFill/>
        </p:spPr>
      </p:pic>
      <p:sp>
        <p:nvSpPr>
          <p:cNvPr id="40961" name="Rectangle 1"/>
          <p:cNvSpPr>
            <a:spLocks noChangeArrowheads="1"/>
          </p:cNvSpPr>
          <p:nvPr/>
        </p:nvSpPr>
        <p:spPr bwMode="auto">
          <a:xfrm>
            <a:off x="4357686" y="0"/>
            <a:ext cx="478631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ROULETTE OR DEATH GAME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There are different statistics of the consequences of using embryonic stem cells - according to one source, 30% of patients become cancer patients, according to other sources, the incidence of cancer after this therapy</a:t>
            </a:r>
            <a:r>
              <a:rPr kumimoji="0" lang="ru-RU" sz="3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increases three</a:t>
            </a:r>
            <a:r>
              <a:rPr kumimoji="0" lang="ru-RU" sz="3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fold.</a:t>
            </a:r>
            <a:r>
              <a:rPr kumimoji="0" lang="ru-RU" sz="3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429684" cy="5509200"/>
          </a:xfrm>
          <a:prstGeom prst="rect">
            <a:avLst/>
          </a:prstGeom>
          <a:solidFill>
            <a:srgbClr val="FFFF00"/>
          </a:solidFill>
        </p:spPr>
        <p:txBody>
          <a:bodyPr wrap="square">
            <a:spAutoFit/>
          </a:bodyPr>
          <a:lstStyle/>
          <a:p>
            <a:pPr algn="just"/>
            <a:r>
              <a:rPr lang="en-US" sz="3200" dirty="0" smtClean="0">
                <a:latin typeface="Times New Roman" pitchFamily="18" charset="0"/>
                <a:cs typeface="Times New Roman" pitchFamily="18" charset="0"/>
              </a:rPr>
              <a:t>Analyzes of famous patients showed that the body is updating, vital activity is accelerating. However, scary statistics soon appeared: those who used stem cells first became really young, and then quickly “burned” from cancer. They had rapid growth of cancer cells. Dmitry </a:t>
            </a:r>
            <a:r>
              <a:rPr lang="en-US" sz="3200" dirty="0" err="1" smtClean="0">
                <a:latin typeface="Times New Roman" pitchFamily="18" charset="0"/>
                <a:cs typeface="Times New Roman" pitchFamily="18" charset="0"/>
              </a:rPr>
              <a:t>Hvorostovsky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ZhannaFriske</a:t>
            </a:r>
            <a:r>
              <a:rPr lang="en-US" sz="3200" dirty="0" smtClean="0">
                <a:latin typeface="Times New Roman" pitchFamily="18" charset="0"/>
                <a:cs typeface="Times New Roman" pitchFamily="18" charset="0"/>
              </a:rPr>
              <a:t>, Alexander </a:t>
            </a:r>
            <a:r>
              <a:rPr lang="en-US" sz="3200" dirty="0" err="1" smtClean="0">
                <a:latin typeface="Times New Roman" pitchFamily="18" charset="0"/>
                <a:cs typeface="Times New Roman" pitchFamily="18" charset="0"/>
              </a:rPr>
              <a:t>Abdulov</a:t>
            </a:r>
            <a:r>
              <a:rPr lang="en-US" sz="3200" dirty="0" smtClean="0">
                <a:latin typeface="Times New Roman" pitchFamily="18" charset="0"/>
                <a:cs typeface="Times New Roman" pitchFamily="18" charset="0"/>
              </a:rPr>
              <a:t>, Oleg </a:t>
            </a:r>
            <a:r>
              <a:rPr lang="en-US" sz="3200" dirty="0" err="1" smtClean="0">
                <a:latin typeface="Times New Roman" pitchFamily="18" charset="0"/>
                <a:cs typeface="Times New Roman" pitchFamily="18" charset="0"/>
              </a:rPr>
              <a:t>Yankovsky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LyubovPolishchuk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KlaraLuchko</a:t>
            </a:r>
            <a:r>
              <a:rPr lang="en-US" sz="3200" dirty="0" smtClean="0">
                <a:latin typeface="Times New Roman" pitchFamily="18" charset="0"/>
                <a:cs typeface="Times New Roman" pitchFamily="18" charset="0"/>
              </a:rPr>
              <a:t>, Vladimir </a:t>
            </a:r>
            <a:r>
              <a:rPr lang="en-US" sz="3200" dirty="0" err="1" smtClean="0">
                <a:latin typeface="Times New Roman" pitchFamily="18" charset="0"/>
                <a:cs typeface="Times New Roman" pitchFamily="18" charset="0"/>
              </a:rPr>
              <a:t>Turchinsky</a:t>
            </a:r>
            <a:r>
              <a:rPr lang="en-US" sz="3200" dirty="0" smtClean="0">
                <a:latin typeface="Times New Roman" pitchFamily="18" charset="0"/>
                <a:cs typeface="Times New Roman" pitchFamily="18" charset="0"/>
              </a:rPr>
              <a:t> (Dynamite), Yuri </a:t>
            </a:r>
            <a:r>
              <a:rPr lang="en-US" sz="3200" dirty="0" err="1" smtClean="0">
                <a:latin typeface="Times New Roman" pitchFamily="18" charset="0"/>
                <a:cs typeface="Times New Roman" pitchFamily="18" charset="0"/>
              </a:rPr>
              <a:t>Aizenshpis</a:t>
            </a:r>
            <a:r>
              <a:rPr lang="en-US" sz="3200" dirty="0" smtClean="0">
                <a:latin typeface="Times New Roman" pitchFamily="18" charset="0"/>
                <a:cs typeface="Times New Roman" pitchFamily="18" charset="0"/>
              </a:rPr>
              <a:t>, Anna </a:t>
            </a:r>
            <a:r>
              <a:rPr lang="en-US" sz="3200" dirty="0" err="1" smtClean="0">
                <a:latin typeface="Times New Roman" pitchFamily="18" charset="0"/>
                <a:cs typeface="Times New Roman" pitchFamily="18" charset="0"/>
              </a:rPr>
              <a:t>Samoilova</a:t>
            </a:r>
            <a:r>
              <a:rPr lang="en-US" sz="3200" dirty="0" smtClean="0">
                <a:latin typeface="Times New Roman" pitchFamily="18" charset="0"/>
                <a:cs typeface="Times New Roman" pitchFamily="18" charset="0"/>
              </a:rPr>
              <a:t> - all of them used stem cells and passed away quickly.</a:t>
            </a:r>
            <a:endParaRPr lang="ru-RU" sz="32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Смерть невинноубиенных младенцев преследует «эстрадных кумиров»"/>
          <p:cNvPicPr>
            <a:picLocks noChangeAspect="1" noChangeArrowheads="1"/>
          </p:cNvPicPr>
          <p:nvPr/>
        </p:nvPicPr>
        <p:blipFill>
          <a:blip r:embed="rId2"/>
          <a:srcRect/>
          <a:stretch>
            <a:fillRect/>
          </a:stretch>
        </p:blipFill>
        <p:spPr bwMode="auto">
          <a:xfrm>
            <a:off x="285720" y="174104"/>
            <a:ext cx="2857520" cy="2288088"/>
          </a:xfrm>
          <a:prstGeom prst="rect">
            <a:avLst/>
          </a:prstGeom>
          <a:noFill/>
        </p:spPr>
      </p:pic>
      <p:pic>
        <p:nvPicPr>
          <p:cNvPr id="3" name="Picture 4" descr="https://imgprx.livejournal.net/085cab4440b8233adf5a07589c4f95940998becb/SzDv4WQOjEiCcYumcpBh3ih33XjIlwojskdwFeMakzH9CTeU8vENQubX-1l3Ht1rCdg1otHo7eMKdwX6io3596Xeh18-PeJFisJ3psdT7U2hqW4KUEhop0rZ2LDrTn_Jt-ls9o-zZWDrXI-qAGKE6g"/>
          <p:cNvPicPr>
            <a:picLocks noChangeAspect="1" noChangeArrowheads="1"/>
          </p:cNvPicPr>
          <p:nvPr/>
        </p:nvPicPr>
        <p:blipFill>
          <a:blip r:embed="rId3"/>
          <a:srcRect/>
          <a:stretch>
            <a:fillRect/>
          </a:stretch>
        </p:blipFill>
        <p:spPr bwMode="auto">
          <a:xfrm>
            <a:off x="357158" y="2714620"/>
            <a:ext cx="2857520" cy="1790701"/>
          </a:xfrm>
          <a:prstGeom prst="rect">
            <a:avLst/>
          </a:prstGeom>
          <a:noFill/>
        </p:spPr>
      </p:pic>
      <p:pic>
        <p:nvPicPr>
          <p:cNvPr id="4" name="Picture 6" descr="https://imgprx.livejournal.net/e58400e729fa219910f38b9f46e6216743e2ec34/SzDv4WQOjEiCcYumcpBh3ih33XjIlwojskdwFeMakzH9CTeU8vENQubX-1l3Ht1r-CSYr9rX9GzS3ZGMR5M7gfF6DVKE8mwUM_4URCB19iIo9ymOFEuhQksm7Lrzsusp8_HdqFM37_enn2nHn-k2ow"/>
          <p:cNvPicPr>
            <a:picLocks noChangeAspect="1" noChangeArrowheads="1"/>
          </p:cNvPicPr>
          <p:nvPr/>
        </p:nvPicPr>
        <p:blipFill>
          <a:blip r:embed="rId4"/>
          <a:srcRect/>
          <a:stretch>
            <a:fillRect/>
          </a:stretch>
        </p:blipFill>
        <p:spPr bwMode="auto">
          <a:xfrm>
            <a:off x="500034" y="4714884"/>
            <a:ext cx="2786082" cy="1928825"/>
          </a:xfrm>
          <a:prstGeom prst="rect">
            <a:avLst/>
          </a:prstGeom>
          <a:noFill/>
        </p:spPr>
      </p:pic>
      <p:sp>
        <p:nvSpPr>
          <p:cNvPr id="47105" name="Rectangle 1"/>
          <p:cNvSpPr>
            <a:spLocks noChangeArrowheads="1"/>
          </p:cNvSpPr>
          <p:nvPr/>
        </p:nvSpPr>
        <p:spPr bwMode="auto">
          <a:xfrm>
            <a:off x="3286116" y="0"/>
            <a:ext cx="585788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Doctors diagnosed brain tumor with world famous opera singer Dmitry </a:t>
            </a:r>
            <a:r>
              <a:rPr kumimoji="0" lang="en-US" sz="36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Hvorostovsky</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They    buried pop singer Jeanne </a:t>
            </a:r>
            <a:r>
              <a:rPr kumimoji="0" lang="en-US" sz="36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Friske</a:t>
            </a:r>
            <a:r>
              <a:rPr kumimoji="0" lang="en-US"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who a year ago was diagnosed with the same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endParaRPr kumimoji="0" lang="ru-RU"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Alexander </a:t>
            </a:r>
            <a:r>
              <a:rPr kumimoji="0" lang="en-US" sz="36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Abdulov</a:t>
            </a:r>
            <a:r>
              <a:rPr kumimoji="0" lang="en-US"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and Oleg </a:t>
            </a:r>
            <a:r>
              <a:rPr kumimoji="0" lang="en-US" sz="36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Yankovsky</a:t>
            </a:r>
            <a:r>
              <a:rPr kumimoji="0" lang="ru-RU" sz="3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
            <a:ext cx="8858312" cy="6863417"/>
          </a:xfrm>
          <a:prstGeom prst="rect">
            <a:avLst/>
          </a:prstGeom>
          <a:solidFill>
            <a:srgbClr val="FFFF00"/>
          </a:solidFill>
        </p:spPr>
        <p:txBody>
          <a:bodyPr wrap="square">
            <a:spAutoFit/>
          </a:bodyPr>
          <a:lstStyle/>
          <a:p>
            <a:pPr algn="just"/>
            <a:r>
              <a:rPr lang="en-US" sz="4000" dirty="0" smtClean="0">
                <a:latin typeface="Times New Roman" pitchFamily="18" charset="0"/>
                <a:cs typeface="Times New Roman" pitchFamily="18" charset="0"/>
              </a:rPr>
              <a:t>Scientists around the world call the 21st century the century of biomedicine. This is understandable, because this area of medicine is developing at an incredible rate. No wonder that in recent years, scientists have received 7 Nobel Prizes for their discoveries in the field of cellular technology! And this is far from the limit, because the prospects for stem cell treatments today seem absolutely limitless! </a:t>
            </a:r>
            <a:endParaRPr lang="ru-RU" sz="40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714488"/>
            <a:ext cx="8286807" cy="923330"/>
          </a:xfrm>
          <a:prstGeom prst="rect">
            <a:avLst/>
          </a:prstGeom>
          <a:solidFill>
            <a:srgbClr val="FFFF00"/>
          </a:solidFill>
        </p:spPr>
        <p:txBody>
          <a:bodyPr wrap="square">
            <a:spAutoFit/>
          </a:bodyPr>
          <a:lstStyle/>
          <a:p>
            <a:pPr algn="ctr"/>
            <a:r>
              <a:rPr lang="en-US" sz="5400" dirty="0" smtClean="0">
                <a:latin typeface="Times New Roman" pitchFamily="18" charset="0"/>
                <a:cs typeface="Times New Roman" pitchFamily="18" charset="0"/>
              </a:rPr>
              <a:t>Thanks for your attention!</a:t>
            </a:r>
            <a:endParaRPr lang="ru-RU" sz="5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p:cNvPicPr>
            <a:picLocks noChangeAspect="1" noChangeArrowheads="1"/>
          </p:cNvPicPr>
          <p:nvPr/>
        </p:nvPicPr>
        <p:blipFill>
          <a:blip r:embed="rId2"/>
          <a:srcRect/>
          <a:stretch>
            <a:fillRect/>
          </a:stretch>
        </p:blipFill>
        <p:spPr bwMode="auto">
          <a:xfrm>
            <a:off x="35655" y="285728"/>
            <a:ext cx="9108345" cy="60722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6247864"/>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following properties of stem cells are fundamentally important: these are non-specialized (undifferentiated) cells, they do not do any “work”; they are capable of multiple divisions.</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Stem cells have the ability to differentiate, that is, to transform from their general “universal” (“no”) state to a specialized state — namely, and to become cells of a specific organ or tissue.</a:t>
            </a:r>
            <a:r>
              <a:rPr kumimoji="0" lang="ru-RU" sz="4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hematologiya.ru/wp-content/uploads/2009/08/stemcells.jpg"/>
          <p:cNvPicPr>
            <a:picLocks noChangeAspect="1" noChangeArrowheads="1"/>
          </p:cNvPicPr>
          <p:nvPr/>
        </p:nvPicPr>
        <p:blipFill>
          <a:blip r:embed="rId2"/>
          <a:srcRect/>
          <a:stretch>
            <a:fillRect/>
          </a:stretch>
        </p:blipFill>
        <p:spPr bwMode="auto">
          <a:xfrm>
            <a:off x="214282" y="214290"/>
            <a:ext cx="8715436" cy="6429420"/>
          </a:xfrm>
          <a:prstGeom prst="rect">
            <a:avLst/>
          </a:prstGeom>
          <a:noFill/>
        </p:spPr>
      </p:pic>
      <p:sp>
        <p:nvSpPr>
          <p:cNvPr id="3" name="Прямоугольник 2"/>
          <p:cNvSpPr/>
          <p:nvPr/>
        </p:nvSpPr>
        <p:spPr>
          <a:xfrm>
            <a:off x="357158" y="357166"/>
            <a:ext cx="242889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ea typeface="Calibri"/>
                <a:cs typeface="Times New Roman" pitchFamily="18" charset="0"/>
              </a:rPr>
              <a:t>n</a:t>
            </a:r>
            <a:r>
              <a:rPr lang="en-US" sz="2400" b="1" dirty="0" smtClean="0">
                <a:solidFill>
                  <a:schemeClr val="tx1"/>
                </a:solidFill>
                <a:latin typeface="Times New Roman" pitchFamily="18" charset="0"/>
                <a:cs typeface="Times New Roman" pitchFamily="18" charset="0"/>
              </a:rPr>
              <a:t>erve</a:t>
            </a:r>
            <a:r>
              <a:rPr lang="en-US" sz="2400" b="1" dirty="0" smtClean="0">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cells</a:t>
            </a:r>
            <a:endParaRPr lang="ru-RU" sz="2400" b="1" dirty="0">
              <a:solidFill>
                <a:schemeClr val="tx1"/>
              </a:solidFill>
              <a:latin typeface="Times New Roman" pitchFamily="18" charset="0"/>
              <a:cs typeface="Times New Roman" pitchFamily="18" charset="0"/>
            </a:endParaRPr>
          </a:p>
        </p:txBody>
      </p:sp>
      <p:sp>
        <p:nvSpPr>
          <p:cNvPr id="4" name="Прямоугольник 3"/>
          <p:cNvSpPr/>
          <p:nvPr/>
        </p:nvSpPr>
        <p:spPr>
          <a:xfrm>
            <a:off x="6286512" y="285728"/>
            <a:ext cx="2143140"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Liver cells </a:t>
            </a:r>
            <a:endParaRPr lang="ru-RU" sz="24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2928926" y="1000108"/>
            <a:ext cx="278608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Stem</a:t>
            </a:r>
            <a:r>
              <a:rPr lang="en-US" sz="2800" b="1" dirty="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cells</a:t>
            </a:r>
            <a:endParaRPr lang="ru-RU" sz="2800" b="1" dirty="0">
              <a:solidFill>
                <a:schemeClr val="tx1"/>
              </a:solidFill>
              <a:latin typeface="Times New Roman" pitchFamily="18" charset="0"/>
              <a:cs typeface="Times New Roman" pitchFamily="18" charset="0"/>
            </a:endParaRPr>
          </a:p>
        </p:txBody>
      </p:sp>
      <p:sp>
        <p:nvSpPr>
          <p:cNvPr id="6" name="Прямоугольник 5"/>
          <p:cNvSpPr/>
          <p:nvPr/>
        </p:nvSpPr>
        <p:spPr>
          <a:xfrm>
            <a:off x="428596" y="6000768"/>
            <a:ext cx="2000264"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Heart cells</a:t>
            </a:r>
            <a:endParaRPr lang="ru-RU" sz="2400" b="1" dirty="0">
              <a:solidFill>
                <a:schemeClr val="tx1"/>
              </a:solidFill>
              <a:latin typeface="Times New Roman" pitchFamily="18" charset="0"/>
              <a:cs typeface="Times New Roman" pitchFamily="18" charset="0"/>
            </a:endParaRPr>
          </a:p>
        </p:txBody>
      </p:sp>
      <p:sp>
        <p:nvSpPr>
          <p:cNvPr id="7" name="Прямоугольник 6"/>
          <p:cNvSpPr/>
          <p:nvPr/>
        </p:nvSpPr>
        <p:spPr>
          <a:xfrm>
            <a:off x="6357950" y="5857892"/>
            <a:ext cx="228601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Blood cells </a:t>
            </a:r>
            <a:endParaRPr lang="ru-RU" sz="2400" b="1" dirty="0">
              <a:solidFill>
                <a:schemeClr val="tx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285728"/>
            <a:ext cx="7500990"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71472" y="1357298"/>
            <a:ext cx="2214578"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Stem cells were discovered 1909</a:t>
            </a:r>
            <a:endParaRPr lang="ru-RU" sz="20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5214942" y="857232"/>
            <a:ext cx="3429024" cy="1071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214942" y="2428868"/>
            <a:ext cx="3643338" cy="1285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714348" y="4786322"/>
            <a:ext cx="1857388"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Alexander </a:t>
            </a:r>
            <a:r>
              <a:rPr lang="en-US" dirty="0" err="1" smtClean="0">
                <a:solidFill>
                  <a:schemeClr val="tx1"/>
                </a:solidFill>
                <a:latin typeface="Times New Roman" pitchFamily="18" charset="0"/>
                <a:cs typeface="Times New Roman" pitchFamily="18" charset="0"/>
              </a:rPr>
              <a:t>Alexandrowitsch</a:t>
            </a:r>
            <a:r>
              <a:rPr lang="en-US" sz="2400" b="1" dirty="0" err="1" smtClean="0">
                <a:solidFill>
                  <a:schemeClr val="tx1"/>
                </a:solidFill>
                <a:latin typeface="Times New Roman" pitchFamily="18" charset="0"/>
                <a:cs typeface="Times New Roman" pitchFamily="18" charset="0"/>
              </a:rPr>
              <a:t>Maximow</a:t>
            </a:r>
            <a:r>
              <a:rPr lang="en-US"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5214942" y="4000504"/>
            <a:ext cx="3286148"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143504" y="5286388"/>
            <a:ext cx="3357586" cy="1143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7" name="Rectangle 1"/>
          <p:cNvSpPr>
            <a:spLocks noChangeArrowheads="1"/>
          </p:cNvSpPr>
          <p:nvPr/>
        </p:nvSpPr>
        <p:spPr bwMode="auto">
          <a:xfrm>
            <a:off x="785786" y="285728"/>
            <a:ext cx="7500990" cy="523220"/>
          </a:xfrm>
          <a:prstGeom prst="rect">
            <a:avLst/>
          </a:prstGeom>
          <a:no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HISTORY OF STEM CELL DISCOVERY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5214942" y="857232"/>
            <a:ext cx="3429024" cy="830997"/>
          </a:xfrm>
          <a:prstGeom prst="rect">
            <a:avLst/>
          </a:prstGeom>
          <a:no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1909 </a:t>
            </a:r>
            <a:r>
              <a:rPr kumimoji="0" lang="en-US" sz="2400" i="0"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hematopoietic</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stem cells </a:t>
            </a:r>
            <a:r>
              <a:rPr kumimoji="0" lang="ru-RU" sz="24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Maximov</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A.A. </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00" name="Rectangle 4"/>
          <p:cNvSpPr>
            <a:spLocks noChangeArrowheads="1"/>
          </p:cNvSpPr>
          <p:nvPr/>
        </p:nvSpPr>
        <p:spPr bwMode="auto">
          <a:xfrm>
            <a:off x="5214942" y="2428868"/>
            <a:ext cx="3643338" cy="830997"/>
          </a:xfrm>
          <a:prstGeom prst="rect">
            <a:avLst/>
          </a:prstGeom>
          <a:no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1968 –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mesenchymal</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stem cells</a:t>
            </a:r>
            <a:r>
              <a:rPr kumimoji="0" lang="ru-RU"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Friedenstein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A.J. et al.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01" name="Rectangle 5"/>
          <p:cNvSpPr>
            <a:spLocks noChangeArrowheads="1"/>
          </p:cNvSpPr>
          <p:nvPr/>
        </p:nvSpPr>
        <p:spPr bwMode="auto">
          <a:xfrm>
            <a:off x="5214942" y="4000505"/>
            <a:ext cx="32861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1998 human embryonic stem cells</a:t>
            </a:r>
            <a:r>
              <a:rPr kumimoji="0" lang="ru-RU" sz="24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Thomson J.A.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2" descr="http://900igr.net/up/datas/143352/016.jpg"/>
          <p:cNvPicPr>
            <a:picLocks noChangeAspect="1" noChangeArrowheads="1"/>
          </p:cNvPicPr>
          <p:nvPr/>
        </p:nvPicPr>
        <p:blipFill>
          <a:blip r:embed="rId2"/>
          <a:srcRect/>
          <a:stretch>
            <a:fillRect/>
          </a:stretch>
        </p:blipFill>
        <p:spPr bwMode="auto">
          <a:xfrm>
            <a:off x="0" y="-1"/>
            <a:ext cx="9144000" cy="6858001"/>
          </a:xfrm>
          <a:prstGeom prst="rect">
            <a:avLst/>
          </a:prstGeom>
          <a:solidFill>
            <a:schemeClr val="tx1"/>
          </a:solidFill>
          <a:ln>
            <a:solidFill>
              <a:schemeClr val="tx1"/>
            </a:solidFill>
          </a:ln>
        </p:spPr>
      </p:pic>
      <p:sp>
        <p:nvSpPr>
          <p:cNvPr id="16" name="Прямоугольник 15"/>
          <p:cNvSpPr/>
          <p:nvPr/>
        </p:nvSpPr>
        <p:spPr>
          <a:xfrm>
            <a:off x="642910" y="0"/>
            <a:ext cx="7858180" cy="571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02" name="Rectangle 6"/>
          <p:cNvSpPr>
            <a:spLocks noChangeArrowheads="1"/>
          </p:cNvSpPr>
          <p:nvPr/>
        </p:nvSpPr>
        <p:spPr bwMode="auto">
          <a:xfrm>
            <a:off x="642910" y="0"/>
            <a:ext cx="78581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HISTORY OF STEM CELL DISCOVERY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Прямоугольник 17"/>
          <p:cNvSpPr/>
          <p:nvPr/>
        </p:nvSpPr>
        <p:spPr>
          <a:xfrm>
            <a:off x="285720" y="1214422"/>
            <a:ext cx="2428892"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Stem cells were discovered 1909</a:t>
            </a:r>
            <a:endParaRPr lang="ru-RU" sz="2400" dirty="0">
              <a:solidFill>
                <a:schemeClr val="tx1"/>
              </a:solidFill>
              <a:latin typeface="Times New Roman" pitchFamily="18" charset="0"/>
              <a:cs typeface="Times New Roman" pitchFamily="18" charset="0"/>
            </a:endParaRPr>
          </a:p>
        </p:txBody>
      </p:sp>
      <p:sp>
        <p:nvSpPr>
          <p:cNvPr id="19" name="Прямоугольник 18"/>
          <p:cNvSpPr/>
          <p:nvPr/>
        </p:nvSpPr>
        <p:spPr>
          <a:xfrm>
            <a:off x="428596" y="4786322"/>
            <a:ext cx="2143140" cy="114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itchFamily="18" charset="0"/>
                <a:cs typeface="Times New Roman" pitchFamily="18" charset="0"/>
              </a:rPr>
              <a:t>Alexander </a:t>
            </a:r>
            <a:r>
              <a:rPr lang="en-US" sz="2000" dirty="0" err="1" smtClean="0">
                <a:solidFill>
                  <a:schemeClr val="tx1"/>
                </a:solidFill>
                <a:latin typeface="Times New Roman" pitchFamily="18" charset="0"/>
                <a:cs typeface="Times New Roman" pitchFamily="18" charset="0"/>
              </a:rPr>
              <a:t>Alexandrowitsch</a:t>
            </a:r>
            <a:endParaRPr lang="ru-RU" sz="2000" dirty="0" smtClean="0">
              <a:solidFill>
                <a:schemeClr val="tx1"/>
              </a:solidFill>
              <a:latin typeface="Times New Roman" pitchFamily="18" charset="0"/>
              <a:cs typeface="Times New Roman" pitchFamily="18" charset="0"/>
            </a:endParaRPr>
          </a:p>
          <a:p>
            <a:pPr algn="ctr"/>
            <a:r>
              <a:rPr lang="en-US" sz="2400" b="1" dirty="0" err="1" smtClean="0">
                <a:solidFill>
                  <a:schemeClr val="tx1"/>
                </a:solidFill>
                <a:latin typeface="Times New Roman" pitchFamily="18" charset="0"/>
                <a:cs typeface="Times New Roman" pitchFamily="18" charset="0"/>
              </a:rPr>
              <a:t>Maximow</a:t>
            </a:r>
            <a:r>
              <a:rPr lang="en-US" sz="2400" b="1" dirty="0" smtClean="0">
                <a:solidFill>
                  <a:schemeClr val="tx1"/>
                </a:solidFill>
                <a:latin typeface="Times New Roman" pitchFamily="18" charset="0"/>
                <a:cs typeface="Times New Roman" pitchFamily="18" charset="0"/>
              </a:rPr>
              <a:t> </a:t>
            </a:r>
            <a:endParaRPr lang="ru-RU" sz="2400" b="1" dirty="0">
              <a:solidFill>
                <a:schemeClr val="tx1"/>
              </a:solidFill>
              <a:latin typeface="Times New Roman" pitchFamily="18" charset="0"/>
              <a:cs typeface="Times New Roman" pitchFamily="18" charset="0"/>
            </a:endParaRPr>
          </a:p>
        </p:txBody>
      </p:sp>
      <p:sp>
        <p:nvSpPr>
          <p:cNvPr id="20" name="Прямоугольник 19"/>
          <p:cNvSpPr/>
          <p:nvPr/>
        </p:nvSpPr>
        <p:spPr>
          <a:xfrm>
            <a:off x="5072066" y="642918"/>
            <a:ext cx="3857652" cy="59293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03" name="Rectangle 7"/>
          <p:cNvSpPr>
            <a:spLocks noChangeArrowheads="1"/>
          </p:cNvSpPr>
          <p:nvPr/>
        </p:nvSpPr>
        <p:spPr bwMode="auto">
          <a:xfrm>
            <a:off x="5072066" y="642918"/>
            <a:ext cx="3857652" cy="83099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1909 </a:t>
            </a:r>
            <a:r>
              <a:rPr kumimoji="0" lang="en-US" sz="2400" b="0" i="0" u="none" strike="noStrike" cap="none" normalizeH="0" baseline="0" dirty="0" smtClean="0">
                <a:ln>
                  <a:noFill/>
                </a:ln>
                <a:solidFill>
                  <a:srgbClr val="2E2E2E"/>
                </a:solidFill>
                <a:effectLst/>
                <a:latin typeface="Times New Roman" pitchFamily="18" charset="0"/>
                <a:ea typeface="Times New Roman" pitchFamily="18" charset="0"/>
                <a:cs typeface="Times New Roman" pitchFamily="18" charset="0"/>
              </a:rPr>
              <a:t>hematopoietic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stem cells </a:t>
            </a:r>
            <a:r>
              <a:rPr kumimoji="0" lang="ru-RU"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Maximov</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A.A. </a:t>
            </a:r>
            <a:endParaRPr kumimoji="0" lang="en-US" sz="2400" b="0" i="0" u="sng"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04" name="Rectangle 8"/>
          <p:cNvSpPr>
            <a:spLocks noChangeArrowheads="1"/>
          </p:cNvSpPr>
          <p:nvPr/>
        </p:nvSpPr>
        <p:spPr bwMode="auto">
          <a:xfrm>
            <a:off x="5072066" y="1428736"/>
            <a:ext cx="3857652" cy="1938992"/>
          </a:xfrm>
          <a:prstGeom prst="rect">
            <a:avLst/>
          </a:prstGeom>
          <a:no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1968 –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mesenchymal</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stem cells</a:t>
            </a:r>
            <a:r>
              <a:rPr kumimoji="0" lang="ru-RU"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Friedenstein</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A.J. </a:t>
            </a:r>
            <a:endParaRPr kumimoji="0" lang="en-US" sz="2400" b="0" i="0" u="sng"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05" name="Rectangle 9"/>
          <p:cNvSpPr>
            <a:spLocks noChangeArrowheads="1"/>
          </p:cNvSpPr>
          <p:nvPr/>
        </p:nvSpPr>
        <p:spPr bwMode="auto">
          <a:xfrm>
            <a:off x="5072066" y="3357562"/>
            <a:ext cx="3857652" cy="1569660"/>
          </a:xfrm>
          <a:prstGeom prst="rect">
            <a:avLst/>
          </a:prstGeom>
          <a:no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1998 human embryonic stem cells</a:t>
            </a:r>
            <a:r>
              <a:rPr kumimoji="0" lang="ru-RU"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Thomson J.A. </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p:txBody>
      </p:sp>
      <p:sp>
        <p:nvSpPr>
          <p:cNvPr id="4106" name="Rectangle 10"/>
          <p:cNvSpPr>
            <a:spLocks noChangeArrowheads="1"/>
          </p:cNvSpPr>
          <p:nvPr/>
        </p:nvSpPr>
        <p:spPr bwMode="auto">
          <a:xfrm>
            <a:off x="5072066" y="4929198"/>
            <a:ext cx="3857652" cy="1569660"/>
          </a:xfrm>
          <a:prstGeom prst="rect">
            <a:avLst/>
          </a:prstGeom>
          <a:no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2006 – induced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pluripotent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stem cells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Takahashi K., Yamanaka 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900igr.net/up/datas/61884/003.jpg"/>
          <p:cNvPicPr>
            <a:picLocks noChangeAspect="1" noChangeArrowheads="1"/>
          </p:cNvPicPr>
          <p:nvPr/>
        </p:nvPicPr>
        <p:blipFill>
          <a:blip r:embed="rId2"/>
          <a:srcRect/>
          <a:stretch>
            <a:fillRect/>
          </a:stretch>
        </p:blipFill>
        <p:spPr bwMode="auto">
          <a:xfrm>
            <a:off x="0" y="0"/>
            <a:ext cx="9144000" cy="7072291"/>
          </a:xfrm>
          <a:prstGeom prst="rect">
            <a:avLst/>
          </a:prstGeom>
          <a:noFill/>
        </p:spPr>
      </p:pic>
      <p:sp>
        <p:nvSpPr>
          <p:cNvPr id="3" name="Прямоугольник 2"/>
          <p:cNvSpPr/>
          <p:nvPr/>
        </p:nvSpPr>
        <p:spPr>
          <a:xfrm>
            <a:off x="1428728" y="0"/>
            <a:ext cx="6429420" cy="571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3" name="Rectangle 1"/>
          <p:cNvSpPr>
            <a:spLocks noChangeArrowheads="1"/>
          </p:cNvSpPr>
          <p:nvPr/>
        </p:nvSpPr>
        <p:spPr bwMode="auto">
          <a:xfrm>
            <a:off x="1428728" y="1"/>
            <a:ext cx="6429420" cy="584775"/>
          </a:xfrm>
          <a:prstGeom prst="rect">
            <a:avLst/>
          </a:prstGeom>
          <a:no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STEM CELL SOURCES</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785918" y="5429264"/>
            <a:ext cx="5857916" cy="285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4" name="Rectangle 2"/>
          <p:cNvSpPr>
            <a:spLocks noChangeArrowheads="1"/>
          </p:cNvSpPr>
          <p:nvPr/>
        </p:nvSpPr>
        <p:spPr bwMode="auto">
          <a:xfrm>
            <a:off x="1785918" y="5429264"/>
            <a:ext cx="5857916" cy="369332"/>
          </a:xfrm>
          <a:prstGeom prst="rect">
            <a:avLst/>
          </a:prstGeom>
          <a:no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TARGETED DIFFERENTIATION AND CELL THERAPY</a:t>
            </a:r>
            <a:endParaRPr kumimoji="0" lang="en-US"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4714876" y="2000240"/>
            <a:ext cx="1143008"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Embryo</a:t>
            </a:r>
            <a:endParaRPr lang="ru-RU"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186309"/>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tabLst/>
            </a:pPr>
            <a:r>
              <a:rPr kumimoji="0" lang="en-US" sz="6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There are very few stem cells in our body: an </a:t>
            </a:r>
            <a:r>
              <a:rPr kumimoji="0" lang="en-US" sz="66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embryon</a:t>
            </a:r>
            <a:r>
              <a:rPr kumimoji="0" lang="en-US" sz="6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6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has 1 cell per 10,000, a 25 year old person has 1 cell per </a:t>
            </a:r>
            <a:endParaRPr kumimoji="0" lang="ru-RU" sz="6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tabLst/>
            </a:pPr>
            <a:r>
              <a:rPr kumimoji="0" lang="en-US" sz="6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5,000,000</a:t>
            </a:r>
            <a:r>
              <a:rPr kumimoji="0" lang="ru-RU" sz="6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6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ru-RU" sz="6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6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8,000,000.</a:t>
            </a:r>
            <a:endParaRPr kumimoji="0" lang="en-US" sz="6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1487</Words>
  <Application>Microsoft Office PowerPoint</Application>
  <PresentationFormat>Экран (4:3)</PresentationFormat>
  <Paragraphs>91</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18</cp:revision>
  <dcterms:created xsi:type="dcterms:W3CDTF">2019-12-03T05:40:29Z</dcterms:created>
  <dcterms:modified xsi:type="dcterms:W3CDTF">2019-12-10T11:06:34Z</dcterms:modified>
</cp:coreProperties>
</file>