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9" r:id="rId34"/>
    <p:sldId id="290" r:id="rId35"/>
    <p:sldId id="291" r:id="rId36"/>
    <p:sldId id="292" r:id="rId37"/>
    <p:sldId id="293" r:id="rId38"/>
    <p:sldId id="294" r:id="rId39"/>
    <p:sldId id="295" r:id="rId40"/>
    <p:sldId id="298" r:id="rId41"/>
    <p:sldId id="299" r:id="rId42"/>
    <p:sldId id="301" r:id="rId43"/>
    <p:sldId id="304" r:id="rId44"/>
    <p:sldId id="302" r:id="rId45"/>
    <p:sldId id="303" r:id="rId46"/>
    <p:sldId id="305" r:id="rId4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C652A72-4605-46A2-9C76-7712357375A9}" type="datetimeFigureOut">
              <a:rPr lang="ru-RU" smtClean="0"/>
              <a:pPr/>
              <a:t>15.10.2019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5DAD04-2F4F-4C76-8FBB-75DD908F92B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C652A72-4605-46A2-9C76-7712357375A9}" type="datetimeFigureOut">
              <a:rPr lang="ru-RU" smtClean="0"/>
              <a:pPr/>
              <a:t>15.10.2019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5DAD04-2F4F-4C76-8FBB-75DD908F92B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C652A72-4605-46A2-9C76-7712357375A9}" type="datetimeFigureOut">
              <a:rPr lang="ru-RU" smtClean="0"/>
              <a:pPr/>
              <a:t>15.10.2019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5DAD04-2F4F-4C76-8FBB-75DD908F92B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C652A72-4605-46A2-9C76-7712357375A9}" type="datetimeFigureOut">
              <a:rPr lang="ru-RU" smtClean="0"/>
              <a:pPr/>
              <a:t>15.10.2019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5DAD04-2F4F-4C76-8FBB-75DD908F92B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C652A72-4605-46A2-9C76-7712357375A9}" type="datetimeFigureOut">
              <a:rPr lang="ru-RU" smtClean="0"/>
              <a:pPr/>
              <a:t>15.10.2019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5DAD04-2F4F-4C76-8FBB-75DD908F92B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C652A72-4605-46A2-9C76-7712357375A9}" type="datetimeFigureOut">
              <a:rPr lang="ru-RU" smtClean="0"/>
              <a:pPr/>
              <a:t>15.10.2019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5DAD04-2F4F-4C76-8FBB-75DD908F92B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C652A72-4605-46A2-9C76-7712357375A9}" type="datetimeFigureOut">
              <a:rPr lang="ru-RU" smtClean="0"/>
              <a:pPr/>
              <a:t>15.10.2019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25DAD04-2F4F-4C76-8FBB-75DD908F92B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C652A72-4605-46A2-9C76-7712357375A9}" type="datetimeFigureOut">
              <a:rPr lang="ru-RU" smtClean="0"/>
              <a:pPr/>
              <a:t>15.10.2019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25DAD04-2F4F-4C76-8FBB-75DD908F92B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C652A72-4605-46A2-9C76-7712357375A9}" type="datetimeFigureOut">
              <a:rPr lang="ru-RU" smtClean="0"/>
              <a:pPr/>
              <a:t>15.10.2019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25DAD04-2F4F-4C76-8FBB-75DD908F92B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C652A72-4605-46A2-9C76-7712357375A9}" type="datetimeFigureOut">
              <a:rPr lang="ru-RU" smtClean="0"/>
              <a:pPr/>
              <a:t>15.10.2019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5DAD04-2F4F-4C76-8FBB-75DD908F92B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C652A72-4605-46A2-9C76-7712357375A9}" type="datetimeFigureOut">
              <a:rPr lang="ru-RU" smtClean="0"/>
              <a:pPr/>
              <a:t>15.10.2019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5DAD04-2F4F-4C76-8FBB-75DD908F92B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652A72-4605-46A2-9C76-7712357375A9}" type="datetimeFigureOut">
              <a:rPr lang="ru-RU" smtClean="0"/>
              <a:pPr/>
              <a:t>15.10.2019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5DAD04-2F4F-4C76-8FBB-75DD908F92B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en.wikipedia.org/wiki/Asclepius" TargetMode="External"/><Relationship Id="rId2" Type="http://schemas.openxmlformats.org/officeDocument/2006/relationships/hyperlink" Target="https://en.wikipedia.org/wiki/Apollo" TargetMode="External"/><Relationship Id="rId1" Type="http://schemas.openxmlformats.org/officeDocument/2006/relationships/slideLayout" Target="../slideLayouts/slideLayout7.xml"/><Relationship Id="rId5" Type="http://schemas.openxmlformats.org/officeDocument/2006/relationships/hyperlink" Target="https://en.wikipedia.org/wiki/Panacea" TargetMode="External"/><Relationship Id="rId4" Type="http://schemas.openxmlformats.org/officeDocument/2006/relationships/hyperlink" Target="https://en.wikipedia.org/wiki/Hygieia"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hyperlink" Target="https://www.merriam-webster.com/dictionary/morality" TargetMode="Externa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Biology" TargetMode="External"/><Relationship Id="rId2" Type="http://schemas.openxmlformats.org/officeDocument/2006/relationships/hyperlink" Target="https://en.wikipedia.org/wiki/Ethics" TargetMode="External"/><Relationship Id="rId1" Type="http://schemas.openxmlformats.org/officeDocument/2006/relationships/slideLayout" Target="../slideLayouts/slideLayout7.xml"/><Relationship Id="rId4" Type="http://schemas.openxmlformats.org/officeDocument/2006/relationships/hyperlink" Target="https://en.wikipedia.org/wiki/Medicin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en-US" sz="4800" dirty="0" smtClean="0">
                <a:latin typeface="Times New Roman"/>
                <a:ea typeface="Calibri"/>
              </a:rPr>
              <a:t>Introduction to the specialty</a:t>
            </a:r>
            <a:br>
              <a:rPr lang="en-US" sz="4800" dirty="0" smtClean="0">
                <a:latin typeface="Times New Roman"/>
                <a:ea typeface="Calibri"/>
              </a:rPr>
            </a:br>
            <a:r>
              <a:rPr lang="en-US" sz="4800" b="1" dirty="0" smtClean="0">
                <a:latin typeface="Times New Roman"/>
                <a:ea typeface="Calibri"/>
              </a:rPr>
              <a:t>Bioethics</a:t>
            </a:r>
            <a:endParaRPr lang="ru-RU" sz="4800" dirty="0"/>
          </a:p>
        </p:txBody>
      </p:sp>
      <p:sp>
        <p:nvSpPr>
          <p:cNvPr id="3" name="Подзаголовок 2"/>
          <p:cNvSpPr>
            <a:spLocks noGrp="1"/>
          </p:cNvSpPr>
          <p:nvPr>
            <p:ph type="subTitle" idx="1"/>
          </p:nvPr>
        </p:nvSpPr>
        <p:spPr>
          <a:xfrm>
            <a:off x="1371600" y="4286256"/>
            <a:ext cx="6400800" cy="1352544"/>
          </a:xfrm>
        </p:spPr>
        <p:txBody>
          <a:bodyPr/>
          <a:lstStyle/>
          <a:p>
            <a:r>
              <a:rPr lang="en-US" b="1" dirty="0" smtClean="0">
                <a:latin typeface="Times New Roman"/>
                <a:ea typeface="Calibri"/>
              </a:rPr>
              <a:t>Prof. </a:t>
            </a:r>
            <a:r>
              <a:rPr lang="en-US" b="1" dirty="0" err="1" smtClean="0">
                <a:latin typeface="Times New Roman"/>
                <a:ea typeface="Calibri"/>
              </a:rPr>
              <a:t>Tzibusov</a:t>
            </a:r>
            <a:r>
              <a:rPr lang="en-US" b="1" dirty="0" smtClean="0">
                <a:latin typeface="Times New Roman"/>
                <a:ea typeface="Calibri"/>
              </a:rPr>
              <a:t> Sergey </a:t>
            </a:r>
            <a:r>
              <a:rPr lang="en-US" b="1" dirty="0" err="1" smtClean="0">
                <a:latin typeface="Times New Roman"/>
                <a:ea typeface="Calibri"/>
              </a:rPr>
              <a:t>Nikolaevich</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285728"/>
            <a:ext cx="8358246" cy="5445593"/>
          </a:xfrm>
          <a:prstGeom prst="rect">
            <a:avLst/>
          </a:prstGeom>
        </p:spPr>
        <p:txBody>
          <a:bodyPr wrap="square">
            <a:spAutoFit/>
          </a:bodyPr>
          <a:lstStyle/>
          <a:p>
            <a:pPr algn="just">
              <a:lnSpc>
                <a:spcPct val="115000"/>
              </a:lnSpc>
              <a:spcAft>
                <a:spcPts val="1000"/>
              </a:spcAft>
            </a:pPr>
            <a:r>
              <a:rPr lang="en-US" sz="4800" dirty="0" smtClean="0">
                <a:latin typeface="Times New Roman" pitchFamily="18" charset="0"/>
                <a:ea typeface="Calibri"/>
                <a:cs typeface="Times New Roman" pitchFamily="18" charset="0"/>
              </a:rPr>
              <a:t>History of biomedical ethics</a:t>
            </a:r>
            <a:endParaRPr lang="ru-RU" sz="4800" dirty="0">
              <a:latin typeface="Times New Roman" pitchFamily="18" charset="0"/>
              <a:ea typeface="Calibri"/>
              <a:cs typeface="Times New Roman" pitchFamily="18" charset="0"/>
            </a:endParaRPr>
          </a:p>
          <a:p>
            <a:pPr algn="just">
              <a:lnSpc>
                <a:spcPct val="115000"/>
              </a:lnSpc>
              <a:spcAft>
                <a:spcPts val="1000"/>
              </a:spcAft>
            </a:pPr>
            <a:r>
              <a:rPr lang="en-US" sz="4800" dirty="0" smtClean="0">
                <a:latin typeface="Times New Roman" pitchFamily="18" charset="0"/>
                <a:ea typeface="Calibri"/>
                <a:cs typeface="Times New Roman" pitchFamily="18" charset="0"/>
              </a:rPr>
              <a:t>   - </a:t>
            </a:r>
            <a:r>
              <a:rPr lang="en-US" sz="4800" u="sng" dirty="0" smtClean="0">
                <a:latin typeface="Times New Roman" pitchFamily="18" charset="0"/>
                <a:ea typeface="Calibri"/>
                <a:cs typeface="Times New Roman" pitchFamily="18" charset="0"/>
              </a:rPr>
              <a:t>Stage</a:t>
            </a:r>
            <a:r>
              <a:rPr lang="ru-RU" sz="4800" u="sng" dirty="0" smtClean="0">
                <a:latin typeface="Times New Roman" pitchFamily="18" charset="0"/>
                <a:ea typeface="Calibri"/>
                <a:cs typeface="Times New Roman" pitchFamily="18" charset="0"/>
              </a:rPr>
              <a:t> </a:t>
            </a:r>
            <a:r>
              <a:rPr lang="en-US" sz="4800" u="sng" dirty="0" smtClean="0">
                <a:latin typeface="Times New Roman" pitchFamily="18" charset="0"/>
                <a:ea typeface="Calibri"/>
                <a:cs typeface="Times New Roman" pitchFamily="18" charset="0"/>
              </a:rPr>
              <a:t>I </a:t>
            </a:r>
            <a:r>
              <a:rPr lang="en-US" sz="4800" u="sng" dirty="0" smtClean="0">
                <a:latin typeface="Times New Roman" pitchFamily="18" charset="0"/>
                <a:ea typeface="Calibri"/>
                <a:cs typeface="Times New Roman" pitchFamily="18" charset="0"/>
              </a:rPr>
              <a:t>of the development of medical ethics</a:t>
            </a:r>
            <a:endParaRPr lang="ru-RU" sz="4800" dirty="0">
              <a:latin typeface="Times New Roman" pitchFamily="18" charset="0"/>
              <a:ea typeface="Calibri"/>
              <a:cs typeface="Times New Roman" pitchFamily="18" charset="0"/>
            </a:endParaRPr>
          </a:p>
          <a:p>
            <a:pPr algn="just">
              <a:lnSpc>
                <a:spcPct val="115000"/>
              </a:lnSpc>
              <a:spcAft>
                <a:spcPts val="1000"/>
              </a:spcAft>
            </a:pPr>
            <a:r>
              <a:rPr lang="en-US" sz="4800" u="sng" dirty="0" smtClean="0">
                <a:latin typeface="Times New Roman" pitchFamily="18" charset="0"/>
                <a:ea typeface="Calibri"/>
                <a:cs typeface="Times New Roman" pitchFamily="18" charset="0"/>
              </a:rPr>
              <a:t>8000-3000 B.C. (Neolithic period) - V- IV </a:t>
            </a:r>
            <a:r>
              <a:rPr lang="en-US" sz="4800" u="sng" dirty="0" smtClean="0">
                <a:latin typeface="Times New Roman" pitchFamily="18" charset="0"/>
                <a:ea typeface="Calibri"/>
                <a:cs typeface="Times New Roman" pitchFamily="18" charset="0"/>
              </a:rPr>
              <a:t>centuries </a:t>
            </a:r>
            <a:r>
              <a:rPr lang="en-US" sz="4800" u="sng" dirty="0" smtClean="0">
                <a:latin typeface="Times New Roman" pitchFamily="18" charset="0"/>
                <a:ea typeface="Calibri"/>
                <a:cs typeface="Times New Roman" pitchFamily="18" charset="0"/>
              </a:rPr>
              <a:t>B.C. (Hippocratic Oath)</a:t>
            </a:r>
            <a:endParaRPr lang="ru-RU" sz="4800" dirty="0">
              <a:latin typeface="Times New Roman" pitchFamily="18" charset="0"/>
              <a:ea typeface="Calibri"/>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357166"/>
            <a:ext cx="8501122" cy="5945217"/>
          </a:xfrm>
          <a:prstGeom prst="rect">
            <a:avLst/>
          </a:prstGeom>
        </p:spPr>
        <p:txBody>
          <a:bodyPr wrap="square">
            <a:spAutoFit/>
          </a:bodyPr>
          <a:lstStyle/>
          <a:p>
            <a:pPr algn="just">
              <a:lnSpc>
                <a:spcPct val="115000"/>
              </a:lnSpc>
              <a:spcAft>
                <a:spcPts val="1000"/>
              </a:spcAft>
            </a:pPr>
            <a:endParaRPr lang="ru-RU" sz="2800" dirty="0" smtClean="0">
              <a:latin typeface="Times New Roman"/>
              <a:ea typeface="Calibri"/>
              <a:cs typeface="Times New Roman"/>
            </a:endParaRPr>
          </a:p>
          <a:p>
            <a:pPr algn="just">
              <a:lnSpc>
                <a:spcPct val="115000"/>
              </a:lnSpc>
              <a:spcAft>
                <a:spcPts val="1000"/>
              </a:spcAft>
            </a:pPr>
            <a:endParaRPr lang="ru-RU" sz="2800" dirty="0" smtClean="0">
              <a:latin typeface="Times New Roman"/>
              <a:ea typeface="Calibri"/>
              <a:cs typeface="Times New Roman"/>
            </a:endParaRPr>
          </a:p>
          <a:p>
            <a:pPr algn="just">
              <a:lnSpc>
                <a:spcPct val="115000"/>
              </a:lnSpc>
              <a:spcAft>
                <a:spcPts val="1000"/>
              </a:spcAft>
            </a:pPr>
            <a:endParaRPr lang="ru-RU" sz="2800" dirty="0" smtClean="0">
              <a:latin typeface="Times New Roman"/>
              <a:ea typeface="Calibri"/>
              <a:cs typeface="Times New Roman"/>
            </a:endParaRPr>
          </a:p>
          <a:p>
            <a:pPr algn="just">
              <a:lnSpc>
                <a:spcPct val="115000"/>
              </a:lnSpc>
              <a:spcAft>
                <a:spcPts val="1000"/>
              </a:spcAft>
            </a:pPr>
            <a:endParaRPr lang="ru-RU" sz="2800" dirty="0" smtClean="0">
              <a:latin typeface="Times New Roman"/>
              <a:ea typeface="Calibri"/>
              <a:cs typeface="Times New Roman"/>
            </a:endParaRPr>
          </a:p>
          <a:p>
            <a:pPr algn="just">
              <a:lnSpc>
                <a:spcPct val="115000"/>
              </a:lnSpc>
              <a:spcAft>
                <a:spcPts val="1000"/>
              </a:spcAft>
            </a:pPr>
            <a:endParaRPr lang="ru-RU" sz="2800" dirty="0" smtClean="0">
              <a:latin typeface="Times New Roman"/>
              <a:ea typeface="Calibri"/>
              <a:cs typeface="Times New Roman"/>
            </a:endParaRPr>
          </a:p>
          <a:p>
            <a:pPr algn="just">
              <a:lnSpc>
                <a:spcPct val="115000"/>
              </a:lnSpc>
              <a:spcAft>
                <a:spcPts val="1000"/>
              </a:spcAft>
            </a:pPr>
            <a:endParaRPr lang="ru-RU" sz="2800" dirty="0" smtClean="0">
              <a:latin typeface="Times New Roman"/>
              <a:ea typeface="Calibri"/>
              <a:cs typeface="Times New Roman"/>
            </a:endParaRPr>
          </a:p>
          <a:p>
            <a:pPr algn="just">
              <a:lnSpc>
                <a:spcPct val="115000"/>
              </a:lnSpc>
              <a:spcAft>
                <a:spcPts val="1000"/>
              </a:spcAft>
            </a:pPr>
            <a:endParaRPr lang="ru-RU" sz="2800" dirty="0" smtClean="0">
              <a:latin typeface="Times New Roman"/>
              <a:ea typeface="Calibri"/>
              <a:cs typeface="Times New Roman"/>
            </a:endParaRPr>
          </a:p>
          <a:p>
            <a:pPr algn="just">
              <a:lnSpc>
                <a:spcPct val="115000"/>
              </a:lnSpc>
              <a:spcAft>
                <a:spcPts val="1000"/>
              </a:spcAft>
            </a:pPr>
            <a:r>
              <a:rPr lang="en-US" sz="2800" dirty="0" smtClean="0">
                <a:latin typeface="Times New Roman"/>
                <a:ea typeface="Calibri"/>
                <a:cs typeface="Times New Roman"/>
              </a:rPr>
              <a:t>In the Neolithic era (10000-8000 B.C.) the treatment of patients became a form of professional activity, since "primitive, prehistoric medicine" already existed.</a:t>
            </a:r>
            <a:endParaRPr lang="ru-RU" sz="2800" dirty="0">
              <a:ea typeface="Calibri"/>
              <a:cs typeface="Times New Roman"/>
            </a:endParaRPr>
          </a:p>
        </p:txBody>
      </p:sp>
      <p:pic>
        <p:nvPicPr>
          <p:cNvPr id="3" name="Picture 6" descr="35"/>
          <p:cNvPicPr>
            <a:picLocks noChangeAspect="1" noChangeArrowheads="1"/>
          </p:cNvPicPr>
          <p:nvPr/>
        </p:nvPicPr>
        <p:blipFill>
          <a:blip r:embed="rId2"/>
          <a:srcRect/>
          <a:stretch>
            <a:fillRect/>
          </a:stretch>
        </p:blipFill>
        <p:spPr bwMode="auto">
          <a:xfrm>
            <a:off x="1357290" y="428604"/>
            <a:ext cx="6431105" cy="400052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1600000">
                                      <p:cBhvr>
                                        <p:cTn id="6" dur="3000" fill="hold"/>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357166"/>
            <a:ext cx="8572560" cy="6031588"/>
          </a:xfrm>
          <a:prstGeom prst="rect">
            <a:avLst/>
          </a:prstGeom>
        </p:spPr>
        <p:txBody>
          <a:bodyPr wrap="square">
            <a:spAutoFit/>
          </a:bodyPr>
          <a:lstStyle/>
          <a:p>
            <a:pPr algn="just">
              <a:lnSpc>
                <a:spcPct val="115000"/>
              </a:lnSpc>
              <a:spcAft>
                <a:spcPts val="1000"/>
              </a:spcAft>
            </a:pPr>
            <a:r>
              <a:rPr lang="en-US" sz="3600" u="sng" dirty="0" smtClean="0">
                <a:latin typeface="Times New Roman" pitchFamily="18" charset="0"/>
                <a:ea typeface="Calibri"/>
                <a:cs typeface="Times New Roman" pitchFamily="18" charset="0"/>
              </a:rPr>
              <a:t>Stage I of the development of medical ethics</a:t>
            </a:r>
            <a:endParaRPr lang="ru-RU" sz="3600" dirty="0">
              <a:latin typeface="Times New Roman" pitchFamily="18" charset="0"/>
              <a:ea typeface="Calibri"/>
              <a:cs typeface="Times New Roman" pitchFamily="18" charset="0"/>
            </a:endParaRPr>
          </a:p>
          <a:p>
            <a:pPr algn="just">
              <a:lnSpc>
                <a:spcPct val="115000"/>
              </a:lnSpc>
              <a:spcAft>
                <a:spcPts val="1000"/>
              </a:spcAft>
            </a:pPr>
            <a:r>
              <a:rPr lang="en-US" sz="3600" u="sng" dirty="0" smtClean="0">
                <a:latin typeface="Times New Roman" pitchFamily="18" charset="0"/>
                <a:ea typeface="Calibri"/>
                <a:cs typeface="Times New Roman" pitchFamily="18" charset="0"/>
              </a:rPr>
              <a:t>Neolithic era -  V- IV centuries B.C.</a:t>
            </a:r>
            <a:endParaRPr lang="ru-RU" sz="3600" dirty="0">
              <a:latin typeface="Times New Roman" pitchFamily="18" charset="0"/>
              <a:ea typeface="Calibri"/>
              <a:cs typeface="Times New Roman" pitchFamily="18" charset="0"/>
            </a:endParaRPr>
          </a:p>
          <a:p>
            <a:pPr algn="just">
              <a:lnSpc>
                <a:spcPct val="115000"/>
              </a:lnSpc>
              <a:spcAft>
                <a:spcPts val="1000"/>
              </a:spcAft>
            </a:pPr>
            <a:r>
              <a:rPr lang="en-US" sz="3600" dirty="0" smtClean="0">
                <a:latin typeface="Times New Roman" pitchFamily="18" charset="0"/>
                <a:ea typeface="Calibri"/>
                <a:cs typeface="Times New Roman" pitchFamily="18" charset="0"/>
              </a:rPr>
              <a:t>In the Neolithic period (the New Stone Age about 8000-3000 B.C), a system of scientific knowledge arose that would later be called medicine. At the same time, the period of development of the science of regulating the behavior of a person who owns the art of healing, i.e. medical ethics, began.</a:t>
            </a:r>
            <a:endParaRPr lang="ru-RU" sz="3600" dirty="0">
              <a:latin typeface="Times New Roman" pitchFamily="18" charset="0"/>
              <a:ea typeface="Calibri"/>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428604"/>
            <a:ext cx="8358246" cy="5149102"/>
          </a:xfrm>
          <a:prstGeom prst="rect">
            <a:avLst/>
          </a:prstGeom>
        </p:spPr>
        <p:txBody>
          <a:bodyPr wrap="square">
            <a:spAutoFit/>
          </a:bodyPr>
          <a:lstStyle/>
          <a:p>
            <a:pPr algn="just">
              <a:lnSpc>
                <a:spcPct val="115000"/>
              </a:lnSpc>
              <a:spcAft>
                <a:spcPts val="1000"/>
              </a:spcAft>
            </a:pPr>
            <a:r>
              <a:rPr lang="en-US" sz="4400" dirty="0" smtClean="0">
                <a:latin typeface="Times New Roman" pitchFamily="18" charset="0"/>
                <a:ea typeface="Calibri"/>
                <a:cs typeface="Times New Roman" pitchFamily="18" charset="0"/>
              </a:rPr>
              <a:t>A </a:t>
            </a:r>
            <a:r>
              <a:rPr lang="en-US" sz="4400" dirty="0" smtClean="0">
                <a:latin typeface="Times New Roman" pitchFamily="18" charset="0"/>
                <a:ea typeface="Calibri"/>
                <a:cs typeface="Times New Roman" pitchFamily="18" charset="0"/>
              </a:rPr>
              <a:t>special </a:t>
            </a:r>
            <a:r>
              <a:rPr lang="en-US" sz="4400" dirty="0" smtClean="0">
                <a:latin typeface="Times New Roman" pitchFamily="18" charset="0"/>
                <a:ea typeface="Calibri"/>
                <a:cs typeface="Times New Roman" pitchFamily="18" charset="0"/>
              </a:rPr>
              <a:t>contribution to the development of medical ethics at the </a:t>
            </a:r>
            <a:r>
              <a:rPr lang="en-US" sz="4400" dirty="0" smtClean="0">
                <a:latin typeface="Times New Roman" pitchFamily="18" charset="0"/>
                <a:ea typeface="Calibri"/>
                <a:cs typeface="Times New Roman" pitchFamily="18" charset="0"/>
              </a:rPr>
              <a:t>1-st </a:t>
            </a:r>
            <a:r>
              <a:rPr lang="en-US" sz="4400" dirty="0" smtClean="0">
                <a:latin typeface="Times New Roman" pitchFamily="18" charset="0"/>
                <a:ea typeface="Calibri"/>
                <a:cs typeface="Times New Roman" pitchFamily="18" charset="0"/>
              </a:rPr>
              <a:t>stage was made by </a:t>
            </a:r>
            <a:endParaRPr lang="en-US" sz="4400" dirty="0" smtClean="0">
              <a:latin typeface="Times New Roman" pitchFamily="18" charset="0"/>
              <a:ea typeface="Calibri"/>
              <a:cs typeface="Times New Roman" pitchFamily="18" charset="0"/>
            </a:endParaRPr>
          </a:p>
          <a:p>
            <a:pPr algn="just">
              <a:lnSpc>
                <a:spcPct val="115000"/>
              </a:lnSpc>
              <a:spcAft>
                <a:spcPts val="1000"/>
              </a:spcAft>
            </a:pPr>
            <a:r>
              <a:rPr lang="en-US" sz="4400" dirty="0" smtClean="0">
                <a:solidFill>
                  <a:srgbClr val="FFC000"/>
                </a:solidFill>
                <a:latin typeface="Times New Roman" pitchFamily="18" charset="0"/>
                <a:ea typeface="Calibri"/>
                <a:cs typeface="Times New Roman" pitchFamily="18" charset="0"/>
              </a:rPr>
              <a:t>Socrates</a:t>
            </a:r>
            <a:r>
              <a:rPr lang="en-US" sz="4400" dirty="0" smtClean="0">
                <a:latin typeface="Times New Roman" pitchFamily="18" charset="0"/>
                <a:ea typeface="Calibri"/>
                <a:cs typeface="Times New Roman" pitchFamily="18" charset="0"/>
              </a:rPr>
              <a:t> (470-399 </a:t>
            </a:r>
            <a:r>
              <a:rPr lang="en-US" sz="4400" dirty="0" smtClean="0">
                <a:latin typeface="Times New Roman" pitchFamily="18" charset="0"/>
                <a:ea typeface="Calibri"/>
                <a:cs typeface="Times New Roman" pitchFamily="18" charset="0"/>
              </a:rPr>
              <a:t>B.C.)</a:t>
            </a:r>
            <a:endParaRPr lang="ru-RU" sz="4400" dirty="0">
              <a:latin typeface="Times New Roman" pitchFamily="18" charset="0"/>
              <a:ea typeface="Calibri"/>
              <a:cs typeface="Times New Roman" pitchFamily="18" charset="0"/>
            </a:endParaRPr>
          </a:p>
          <a:p>
            <a:pPr algn="just">
              <a:lnSpc>
                <a:spcPct val="115000"/>
              </a:lnSpc>
              <a:spcAft>
                <a:spcPts val="1000"/>
              </a:spcAft>
            </a:pPr>
            <a:r>
              <a:rPr lang="en-US" sz="4400" dirty="0" smtClean="0">
                <a:solidFill>
                  <a:srgbClr val="FFC000"/>
                </a:solidFill>
                <a:latin typeface="Times New Roman" pitchFamily="18" charset="0"/>
                <a:ea typeface="Calibri"/>
                <a:cs typeface="Times New Roman" pitchFamily="18" charset="0"/>
              </a:rPr>
              <a:t>Aristotle</a:t>
            </a:r>
            <a:r>
              <a:rPr lang="en-US" sz="4400" dirty="0" smtClean="0">
                <a:latin typeface="Times New Roman" pitchFamily="18" charset="0"/>
                <a:ea typeface="Calibri"/>
                <a:cs typeface="Times New Roman" pitchFamily="18" charset="0"/>
              </a:rPr>
              <a:t> (384-322 B.C.)</a:t>
            </a:r>
            <a:endParaRPr lang="ru-RU" sz="4400" dirty="0">
              <a:latin typeface="Times New Roman" pitchFamily="18" charset="0"/>
              <a:ea typeface="Calibri"/>
              <a:cs typeface="Times New Roman" pitchFamily="18" charset="0"/>
            </a:endParaRPr>
          </a:p>
          <a:p>
            <a:pPr algn="just">
              <a:lnSpc>
                <a:spcPct val="115000"/>
              </a:lnSpc>
              <a:spcAft>
                <a:spcPts val="1000"/>
              </a:spcAft>
            </a:pPr>
            <a:r>
              <a:rPr lang="en-US" sz="4400" dirty="0" smtClean="0">
                <a:solidFill>
                  <a:srgbClr val="FFC000"/>
                </a:solidFill>
                <a:latin typeface="Times New Roman" pitchFamily="18" charset="0"/>
                <a:ea typeface="Calibri"/>
                <a:cs typeface="Times New Roman" pitchFamily="18" charset="0"/>
              </a:rPr>
              <a:t>Hippocrates</a:t>
            </a:r>
            <a:r>
              <a:rPr lang="en-US" sz="4400" dirty="0" smtClean="0">
                <a:latin typeface="Times New Roman" pitchFamily="18" charset="0"/>
                <a:ea typeface="Calibri"/>
                <a:cs typeface="Times New Roman" pitchFamily="18" charset="0"/>
              </a:rPr>
              <a:t> </a:t>
            </a:r>
            <a:r>
              <a:rPr lang="en-US" sz="4400" dirty="0" smtClean="0">
                <a:latin typeface="Times New Roman" pitchFamily="18" charset="0"/>
                <a:ea typeface="Calibri"/>
                <a:cs typeface="Times New Roman" pitchFamily="18" charset="0"/>
              </a:rPr>
              <a:t>(</a:t>
            </a:r>
            <a:r>
              <a:rPr lang="en-US" sz="4400" dirty="0" smtClean="0">
                <a:latin typeface="Times New Roman" pitchFamily="18" charset="0"/>
                <a:ea typeface="Calibri"/>
                <a:cs typeface="Times New Roman" pitchFamily="18" charset="0"/>
              </a:rPr>
              <a:t>460-370 B.C.)</a:t>
            </a:r>
            <a:endParaRPr lang="ru-RU" sz="4400" dirty="0">
              <a:latin typeface="Times New Roman" pitchFamily="18" charset="0"/>
              <a:ea typeface="Calibri"/>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669022"/>
            <a:ext cx="3127404" cy="4154984"/>
          </a:xfrm>
          <a:prstGeom prst="rect">
            <a:avLst/>
          </a:prstGeom>
        </p:spPr>
        <p:txBody>
          <a:bodyPr wrap="square">
            <a:spAutoFit/>
          </a:bodyPr>
          <a:lstStyle/>
          <a:p>
            <a:r>
              <a:rPr lang="en-US" sz="4400" b="1" dirty="0" smtClean="0">
                <a:solidFill>
                  <a:srgbClr val="FFC000"/>
                </a:solidFill>
                <a:latin typeface="Times New Roman"/>
                <a:ea typeface="Calibri"/>
              </a:rPr>
              <a:t>Socrates</a:t>
            </a:r>
            <a:r>
              <a:rPr lang="en-US" sz="4400" dirty="0" smtClean="0">
                <a:latin typeface="Times New Roman"/>
                <a:ea typeface="Calibri"/>
              </a:rPr>
              <a:t> </a:t>
            </a:r>
            <a:r>
              <a:rPr lang="en-US" sz="4400" dirty="0" smtClean="0">
                <a:latin typeface="Times New Roman"/>
                <a:ea typeface="Calibri"/>
              </a:rPr>
              <a:t>is </a:t>
            </a:r>
            <a:r>
              <a:rPr lang="en-US" sz="4400" dirty="0" smtClean="0">
                <a:latin typeface="Times New Roman"/>
                <a:ea typeface="Calibri"/>
              </a:rPr>
              <a:t>considered to be </a:t>
            </a:r>
            <a:r>
              <a:rPr lang="en-US" sz="4400" dirty="0" smtClean="0">
                <a:latin typeface="Times New Roman"/>
                <a:ea typeface="Calibri"/>
              </a:rPr>
              <a:t>the «</a:t>
            </a:r>
            <a:r>
              <a:rPr lang="en-US" sz="4400" dirty="0" smtClean="0">
                <a:latin typeface="Times New Roman"/>
                <a:ea typeface="Calibri"/>
              </a:rPr>
              <a:t>father» of ancient ethics</a:t>
            </a:r>
            <a:endParaRPr lang="ru-RU" sz="4400" dirty="0"/>
          </a:p>
        </p:txBody>
      </p:sp>
      <p:pic>
        <p:nvPicPr>
          <p:cNvPr id="4" name="Picture 6" descr="40"/>
          <p:cNvPicPr>
            <a:picLocks noChangeAspect="1" noChangeArrowheads="1"/>
          </p:cNvPicPr>
          <p:nvPr/>
        </p:nvPicPr>
        <p:blipFill>
          <a:blip r:embed="rId2"/>
          <a:srcRect/>
          <a:stretch>
            <a:fillRect/>
          </a:stretch>
        </p:blipFill>
        <p:spPr bwMode="auto">
          <a:xfrm>
            <a:off x="5214942" y="642918"/>
            <a:ext cx="3756029" cy="536098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84200" y="360152"/>
            <a:ext cx="3630610" cy="3463512"/>
          </a:xfrm>
          <a:prstGeom prst="rect">
            <a:avLst/>
          </a:prstGeom>
        </p:spPr>
        <p:txBody>
          <a:bodyPr wrap="square">
            <a:spAutoFit/>
          </a:bodyPr>
          <a:lstStyle/>
          <a:p>
            <a:pPr algn="just">
              <a:lnSpc>
                <a:spcPct val="115000"/>
              </a:lnSpc>
              <a:spcAft>
                <a:spcPts val="1000"/>
              </a:spcAft>
            </a:pPr>
            <a:r>
              <a:rPr lang="en-US" sz="4400" b="1" dirty="0" smtClean="0">
                <a:solidFill>
                  <a:srgbClr val="FFC000"/>
                </a:solidFill>
                <a:latin typeface="Times New Roman"/>
                <a:ea typeface="Calibri"/>
                <a:cs typeface="Times New Roman"/>
              </a:rPr>
              <a:t>Aristotle</a:t>
            </a:r>
            <a:endParaRPr lang="ru-RU" sz="4400" dirty="0">
              <a:ea typeface="Calibri"/>
              <a:cs typeface="Times New Roman"/>
            </a:endParaRPr>
          </a:p>
          <a:p>
            <a:pPr algn="just">
              <a:lnSpc>
                <a:spcPct val="115000"/>
              </a:lnSpc>
              <a:spcAft>
                <a:spcPts val="1000"/>
              </a:spcAft>
            </a:pPr>
            <a:r>
              <a:rPr lang="en-US" sz="4400" dirty="0" smtClean="0">
                <a:latin typeface="Times New Roman"/>
                <a:ea typeface="Calibri"/>
                <a:cs typeface="Times New Roman"/>
              </a:rPr>
              <a:t>“</a:t>
            </a:r>
            <a:r>
              <a:rPr lang="en-US" sz="4400" dirty="0" err="1" smtClean="0">
                <a:latin typeface="Times New Roman"/>
                <a:ea typeface="Calibri"/>
                <a:cs typeface="Times New Roman"/>
              </a:rPr>
              <a:t>Nicomachean</a:t>
            </a:r>
            <a:r>
              <a:rPr lang="en-US" sz="4400" dirty="0" smtClean="0">
                <a:latin typeface="Times New Roman"/>
                <a:ea typeface="Calibri"/>
                <a:cs typeface="Times New Roman"/>
              </a:rPr>
              <a:t> ethics”, </a:t>
            </a:r>
            <a:endParaRPr lang="ru-RU" sz="4400" dirty="0" smtClean="0">
              <a:latin typeface="Times New Roman"/>
              <a:ea typeface="Calibri"/>
              <a:cs typeface="Times New Roman"/>
            </a:endParaRPr>
          </a:p>
          <a:p>
            <a:pPr algn="just">
              <a:lnSpc>
                <a:spcPct val="115000"/>
              </a:lnSpc>
              <a:spcAft>
                <a:spcPts val="1000"/>
              </a:spcAft>
            </a:pPr>
            <a:r>
              <a:rPr lang="en-US" sz="4400" dirty="0" smtClean="0">
                <a:latin typeface="Times New Roman"/>
                <a:ea typeface="Calibri"/>
                <a:cs typeface="Times New Roman"/>
              </a:rPr>
              <a:t>“Big ethics”</a:t>
            </a:r>
            <a:endParaRPr lang="ru-RU" sz="4400" dirty="0">
              <a:ea typeface="Calibri"/>
              <a:cs typeface="Times New Roman"/>
            </a:endParaRPr>
          </a:p>
        </p:txBody>
      </p:sp>
      <p:pic>
        <p:nvPicPr>
          <p:cNvPr id="3" name="Picture 8" descr="12"/>
          <p:cNvPicPr>
            <a:picLocks noChangeAspect="1" noChangeArrowheads="1"/>
          </p:cNvPicPr>
          <p:nvPr/>
        </p:nvPicPr>
        <p:blipFill>
          <a:blip r:embed="rId2"/>
          <a:srcRect/>
          <a:stretch>
            <a:fillRect/>
          </a:stretch>
        </p:blipFill>
        <p:spPr bwMode="auto">
          <a:xfrm>
            <a:off x="5214942" y="928670"/>
            <a:ext cx="3135313" cy="38163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285728"/>
            <a:ext cx="3714776" cy="4872103"/>
          </a:xfrm>
          <a:prstGeom prst="rect">
            <a:avLst/>
          </a:prstGeom>
        </p:spPr>
        <p:txBody>
          <a:bodyPr wrap="square">
            <a:spAutoFit/>
          </a:bodyPr>
          <a:lstStyle/>
          <a:p>
            <a:pPr algn="just">
              <a:lnSpc>
                <a:spcPct val="115000"/>
              </a:lnSpc>
              <a:spcAft>
                <a:spcPts val="1000"/>
              </a:spcAft>
            </a:pPr>
            <a:r>
              <a:rPr lang="en-US" sz="2800" b="1" dirty="0" smtClean="0">
                <a:solidFill>
                  <a:srgbClr val="FFC000"/>
                </a:solidFill>
                <a:latin typeface="Times New Roman"/>
                <a:ea typeface="Calibri"/>
                <a:cs typeface="Times New Roman"/>
              </a:rPr>
              <a:t>Hippocrates</a:t>
            </a:r>
            <a:endParaRPr lang="ru-RU" sz="2800" dirty="0">
              <a:ea typeface="Calibri"/>
              <a:cs typeface="Times New Roman"/>
            </a:endParaRPr>
          </a:p>
          <a:p>
            <a:pPr algn="just">
              <a:lnSpc>
                <a:spcPct val="115000"/>
              </a:lnSpc>
              <a:spcAft>
                <a:spcPts val="1000"/>
              </a:spcAft>
            </a:pPr>
            <a:r>
              <a:rPr lang="en-US" sz="2800" dirty="0" smtClean="0">
                <a:latin typeface="Times New Roman"/>
                <a:ea typeface="Calibri"/>
                <a:cs typeface="Times New Roman"/>
              </a:rPr>
              <a:t>Hippocratic collection (corpus)</a:t>
            </a:r>
            <a:endParaRPr lang="ru-RU" sz="2800" dirty="0">
              <a:ea typeface="Calibri"/>
              <a:cs typeface="Times New Roman"/>
            </a:endParaRPr>
          </a:p>
          <a:p>
            <a:pPr marL="342900" lvl="0" indent="-342900" algn="just">
              <a:lnSpc>
                <a:spcPct val="115000"/>
              </a:lnSpc>
              <a:spcAft>
                <a:spcPts val="0"/>
              </a:spcAft>
              <a:buFont typeface="Times New Roman"/>
              <a:buChar char="-"/>
            </a:pPr>
            <a:r>
              <a:rPr lang="en-US" sz="2800" dirty="0" smtClean="0">
                <a:latin typeface="Times New Roman"/>
                <a:ea typeface="Calibri"/>
                <a:cs typeface="Times New Roman"/>
              </a:rPr>
              <a:t>About morally good behavior</a:t>
            </a:r>
            <a:endParaRPr lang="ru-RU" sz="2800" dirty="0">
              <a:ea typeface="Calibri"/>
              <a:cs typeface="Times New Roman"/>
            </a:endParaRPr>
          </a:p>
          <a:p>
            <a:pPr marL="342900" lvl="0" indent="-342900" algn="just">
              <a:lnSpc>
                <a:spcPct val="115000"/>
              </a:lnSpc>
              <a:spcAft>
                <a:spcPts val="0"/>
              </a:spcAft>
              <a:buFont typeface="Times New Roman"/>
              <a:buChar char="-"/>
            </a:pPr>
            <a:r>
              <a:rPr lang="en-US" sz="2800" dirty="0" smtClean="0">
                <a:latin typeface="Times New Roman"/>
                <a:ea typeface="Calibri"/>
                <a:cs typeface="Times New Roman"/>
              </a:rPr>
              <a:t>The law</a:t>
            </a:r>
            <a:endParaRPr lang="ru-RU" sz="2800" dirty="0">
              <a:ea typeface="Calibri"/>
              <a:cs typeface="Times New Roman"/>
            </a:endParaRPr>
          </a:p>
          <a:p>
            <a:pPr marL="342900" lvl="0" indent="-342900" algn="just">
              <a:lnSpc>
                <a:spcPct val="115000"/>
              </a:lnSpc>
              <a:spcAft>
                <a:spcPts val="0"/>
              </a:spcAft>
              <a:buFont typeface="Times New Roman"/>
              <a:buChar char="-"/>
            </a:pPr>
            <a:r>
              <a:rPr lang="en-US" sz="2800" dirty="0" smtClean="0">
                <a:latin typeface="Times New Roman"/>
                <a:ea typeface="Calibri"/>
                <a:cs typeface="Times New Roman"/>
              </a:rPr>
              <a:t>On the physician</a:t>
            </a:r>
            <a:endParaRPr lang="ru-RU" sz="2800" dirty="0">
              <a:ea typeface="Calibri"/>
              <a:cs typeface="Times New Roman"/>
            </a:endParaRPr>
          </a:p>
          <a:p>
            <a:pPr marL="342900" lvl="0" indent="-342900" algn="just">
              <a:lnSpc>
                <a:spcPct val="115000"/>
              </a:lnSpc>
              <a:spcAft>
                <a:spcPts val="1000"/>
              </a:spcAft>
              <a:buFont typeface="Times New Roman"/>
              <a:buChar char="-"/>
            </a:pPr>
            <a:r>
              <a:rPr lang="en-US" sz="2800" dirty="0" smtClean="0">
                <a:latin typeface="Times New Roman"/>
                <a:ea typeface="Calibri"/>
                <a:cs typeface="Times New Roman"/>
              </a:rPr>
              <a:t>Instructions</a:t>
            </a:r>
            <a:endParaRPr lang="ru-RU" sz="2800" dirty="0">
              <a:ea typeface="Calibri"/>
              <a:cs typeface="Times New Roman"/>
            </a:endParaRPr>
          </a:p>
          <a:p>
            <a:r>
              <a:rPr lang="ru-RU" sz="2800" dirty="0" smtClean="0">
                <a:latin typeface="Times New Roman"/>
                <a:ea typeface="Calibri"/>
              </a:rPr>
              <a:t>- </a:t>
            </a:r>
            <a:r>
              <a:rPr lang="en-US" sz="2800" dirty="0" smtClean="0">
                <a:latin typeface="Times New Roman"/>
                <a:ea typeface="Calibri"/>
              </a:rPr>
              <a:t>On </a:t>
            </a:r>
            <a:r>
              <a:rPr lang="en-US" sz="2800" dirty="0" smtClean="0">
                <a:latin typeface="Times New Roman"/>
                <a:ea typeface="Calibri"/>
              </a:rPr>
              <a:t>the art of Medicine</a:t>
            </a:r>
            <a:endParaRPr lang="ru-RU" sz="2800" dirty="0"/>
          </a:p>
        </p:txBody>
      </p:sp>
      <p:pic>
        <p:nvPicPr>
          <p:cNvPr id="3" name="Picture 6" descr="43"/>
          <p:cNvPicPr>
            <a:picLocks noChangeAspect="1" noChangeArrowheads="1"/>
          </p:cNvPicPr>
          <p:nvPr/>
        </p:nvPicPr>
        <p:blipFill>
          <a:blip r:embed="rId2"/>
          <a:srcRect/>
          <a:stretch>
            <a:fillRect/>
          </a:stretch>
        </p:blipFill>
        <p:spPr bwMode="auto">
          <a:xfrm>
            <a:off x="5143504" y="928670"/>
            <a:ext cx="3527425" cy="44688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3000" fill="hold"/>
                                        <p:tgtEl>
                                          <p:spTgt spid="3"/>
                                        </p:tgtEl>
                                        <p:attrNameLst>
                                          <p:attrName>ppt_w</p:attrName>
                                        </p:attrNameLst>
                                      </p:cBhvr>
                                      <p:tavLst>
                                        <p:tav tm="0">
                                          <p:val>
                                            <p:fltVal val="0"/>
                                          </p:val>
                                        </p:tav>
                                        <p:tav tm="100000">
                                          <p:val>
                                            <p:strVal val="#ppt_w"/>
                                          </p:val>
                                        </p:tav>
                                      </p:tavLst>
                                    </p:anim>
                                    <p:anim calcmode="lin" valueType="num">
                                      <p:cBhvr>
                                        <p:cTn id="8" dur="3000" fill="hold"/>
                                        <p:tgtEl>
                                          <p:spTgt spid="3"/>
                                        </p:tgtEl>
                                        <p:attrNameLst>
                                          <p:attrName>ppt_h</p:attrName>
                                        </p:attrNameLst>
                                      </p:cBhvr>
                                      <p:tavLst>
                                        <p:tav tm="0">
                                          <p:val>
                                            <p:fltVal val="0"/>
                                          </p:val>
                                        </p:tav>
                                        <p:tav tm="100000">
                                          <p:val>
                                            <p:strVal val="#ppt_h"/>
                                          </p:val>
                                        </p:tav>
                                      </p:tavLst>
                                    </p:anim>
                                    <p:animEffect transition="in" filter="fade">
                                      <p:cBhvr>
                                        <p:cTn id="9" dur="3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00100" y="285728"/>
            <a:ext cx="7280300" cy="6095323"/>
          </a:xfrm>
          <a:prstGeom prst="rect">
            <a:avLst/>
          </a:prstGeom>
        </p:spPr>
        <p:txBody>
          <a:bodyPr wrap="square">
            <a:spAutoFit/>
          </a:bodyPr>
          <a:lstStyle/>
          <a:p>
            <a:pPr algn="just">
              <a:lnSpc>
                <a:spcPct val="115000"/>
              </a:lnSpc>
              <a:spcAft>
                <a:spcPts val="1000"/>
              </a:spcAft>
            </a:pPr>
            <a:r>
              <a:rPr lang="en-US" sz="4000" dirty="0" smtClean="0">
                <a:latin typeface="Times New Roman"/>
                <a:ea typeface="Calibri"/>
                <a:cs typeface="Times New Roman"/>
              </a:rPr>
              <a:t>At the first stage of the development of medical ethics, the first laws were formed</a:t>
            </a:r>
            <a:endParaRPr lang="ru-RU" sz="4000" dirty="0">
              <a:ea typeface="Calibri"/>
              <a:cs typeface="Times New Roman"/>
            </a:endParaRPr>
          </a:p>
          <a:p>
            <a:pPr algn="just">
              <a:lnSpc>
                <a:spcPct val="115000"/>
              </a:lnSpc>
              <a:spcAft>
                <a:spcPts val="1000"/>
              </a:spcAft>
            </a:pPr>
            <a:r>
              <a:rPr lang="en-US" sz="4000" u="sng" dirty="0" smtClean="0">
                <a:latin typeface="Times New Roman"/>
                <a:ea typeface="Calibri"/>
                <a:cs typeface="Times New Roman"/>
              </a:rPr>
              <a:t>- Helping a patient is right, refusing to help (without any good reason) is wrong</a:t>
            </a:r>
            <a:endParaRPr lang="ru-RU" sz="4000" dirty="0">
              <a:ea typeface="Calibri"/>
              <a:cs typeface="Times New Roman"/>
            </a:endParaRPr>
          </a:p>
          <a:p>
            <a:pPr algn="just">
              <a:lnSpc>
                <a:spcPct val="115000"/>
              </a:lnSpc>
              <a:spcAft>
                <a:spcPts val="1000"/>
              </a:spcAft>
            </a:pPr>
            <a:r>
              <a:rPr lang="en-US" sz="4000" u="sng" dirty="0" smtClean="0">
                <a:latin typeface="Times New Roman"/>
                <a:ea typeface="Calibri"/>
                <a:cs typeface="Times New Roman"/>
              </a:rPr>
              <a:t>- Do no harm</a:t>
            </a:r>
            <a:endParaRPr lang="ru-RU" sz="4000" dirty="0">
              <a:ea typeface="Calibri"/>
              <a:cs typeface="Times New Roman"/>
            </a:endParaRPr>
          </a:p>
          <a:p>
            <a:pPr algn="just">
              <a:lnSpc>
                <a:spcPct val="115000"/>
              </a:lnSpc>
              <a:spcAft>
                <a:spcPts val="1000"/>
              </a:spcAft>
            </a:pPr>
            <a:r>
              <a:rPr lang="en-US" sz="4000" u="sng" dirty="0" smtClean="0">
                <a:latin typeface="Times New Roman"/>
                <a:ea typeface="Calibri"/>
                <a:cs typeface="Times New Roman"/>
              </a:rPr>
              <a:t>- Don’t kill</a:t>
            </a:r>
            <a:endParaRPr lang="ru-RU" sz="4000" dirty="0">
              <a:ea typeface="Calibri"/>
              <a:cs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1357298"/>
            <a:ext cx="4286280" cy="3477875"/>
          </a:xfrm>
          <a:prstGeom prst="rect">
            <a:avLst/>
          </a:prstGeom>
        </p:spPr>
        <p:txBody>
          <a:bodyPr wrap="square">
            <a:spAutoFit/>
          </a:bodyPr>
          <a:lstStyle/>
          <a:p>
            <a:r>
              <a:rPr lang="en-US" sz="4400" dirty="0" smtClean="0">
                <a:latin typeface="Times New Roman" pitchFamily="18" charset="0"/>
                <a:ea typeface="Calibri"/>
                <a:cs typeface="Times New Roman" pitchFamily="18" charset="0"/>
              </a:rPr>
              <a:t>One </a:t>
            </a:r>
            <a:r>
              <a:rPr lang="en-US" sz="4400" dirty="0" smtClean="0">
                <a:latin typeface="Times New Roman" pitchFamily="18" charset="0"/>
                <a:ea typeface="Calibri"/>
                <a:cs typeface="Times New Roman" pitchFamily="18" charset="0"/>
              </a:rPr>
              <a:t>of the most ancient medical and ethical documents is the </a:t>
            </a:r>
            <a:r>
              <a:rPr lang="en-US" sz="4400" dirty="0" smtClean="0">
                <a:solidFill>
                  <a:srgbClr val="FFC000"/>
                </a:solidFill>
                <a:latin typeface="Times New Roman" pitchFamily="18" charset="0"/>
                <a:ea typeface="Calibri"/>
                <a:cs typeface="Times New Roman" pitchFamily="18" charset="0"/>
              </a:rPr>
              <a:t>Hippocratic Oath</a:t>
            </a:r>
            <a:endParaRPr lang="ru-RU" sz="4400" dirty="0">
              <a:solidFill>
                <a:srgbClr val="FFC000"/>
              </a:solidFill>
              <a:latin typeface="Times New Roman" pitchFamily="18" charset="0"/>
              <a:cs typeface="Times New Roman" pitchFamily="18" charset="0"/>
            </a:endParaRPr>
          </a:p>
        </p:txBody>
      </p:sp>
      <p:pic>
        <p:nvPicPr>
          <p:cNvPr id="3" name="Picture 7" descr="gippokrat"/>
          <p:cNvPicPr>
            <a:picLocks noChangeAspect="1" noChangeArrowheads="1"/>
          </p:cNvPicPr>
          <p:nvPr/>
        </p:nvPicPr>
        <p:blipFill>
          <a:blip r:embed="rId2"/>
          <a:srcRect/>
          <a:stretch>
            <a:fillRect/>
          </a:stretch>
        </p:blipFill>
        <p:spPr>
          <a:xfrm>
            <a:off x="5000628" y="740498"/>
            <a:ext cx="3714776" cy="5232318"/>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63348" y="193288"/>
            <a:ext cx="1509772" cy="646331"/>
          </a:xfrm>
          <a:prstGeom prst="rect">
            <a:avLst/>
          </a:prstGeom>
        </p:spPr>
        <p:txBody>
          <a:bodyPr wrap="none">
            <a:spAutoFit/>
          </a:bodyPr>
          <a:lstStyle/>
          <a:p>
            <a:r>
              <a:rPr lang="en-US" sz="3600" b="1" dirty="0" smtClean="0">
                <a:solidFill>
                  <a:srgbClr val="FFC000"/>
                </a:solidFill>
                <a:latin typeface="Times New Roman"/>
                <a:ea typeface="Calibri"/>
              </a:rPr>
              <a:t>OATH</a:t>
            </a:r>
            <a:endParaRPr lang="ru-RU" sz="3600" dirty="0">
              <a:solidFill>
                <a:srgbClr val="FFC000"/>
              </a:solidFill>
            </a:endParaRPr>
          </a:p>
        </p:txBody>
      </p:sp>
      <p:pic>
        <p:nvPicPr>
          <p:cNvPr id="4" name="Picture 6" descr="41"/>
          <p:cNvPicPr>
            <a:picLocks noChangeAspect="1" noChangeArrowheads="1"/>
          </p:cNvPicPr>
          <p:nvPr/>
        </p:nvPicPr>
        <p:blipFill>
          <a:blip r:embed="rId2"/>
          <a:srcRect/>
          <a:stretch>
            <a:fillRect/>
          </a:stretch>
        </p:blipFill>
        <p:spPr bwMode="auto">
          <a:xfrm>
            <a:off x="2786050" y="857232"/>
            <a:ext cx="4402138" cy="57610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ppt_x"/>
                                          </p:val>
                                        </p:tav>
                                        <p:tav tm="100000">
                                          <p:val>
                                            <p:strVal val="#ppt_x"/>
                                          </p:val>
                                        </p:tav>
                                      </p:tavLst>
                                    </p:anim>
                                    <p:anim calcmode="lin" valueType="num">
                                      <p:cBhvr additive="base">
                                        <p:cTn id="8"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71472" y="642918"/>
            <a:ext cx="8072494" cy="5047536"/>
          </a:xfrm>
          <a:prstGeom prst="rect">
            <a:avLst/>
          </a:prstGeom>
        </p:spPr>
        <p:txBody>
          <a:bodyPr wrap="square">
            <a:spAutoFit/>
          </a:bodyPr>
          <a:lstStyle/>
          <a:p>
            <a:pPr marL="342900" lvl="0" indent="-342900">
              <a:lnSpc>
                <a:spcPct val="115000"/>
              </a:lnSpc>
              <a:spcAft>
                <a:spcPts val="0"/>
              </a:spcAft>
            </a:pPr>
            <a:r>
              <a:rPr lang="ru-RU" sz="4000" dirty="0" smtClean="0">
                <a:latin typeface="Times New Roman" pitchFamily="18" charset="0"/>
                <a:ea typeface="Calibri"/>
                <a:cs typeface="Times New Roman" pitchFamily="18" charset="0"/>
              </a:rPr>
              <a:t>	- </a:t>
            </a:r>
            <a:r>
              <a:rPr lang="en-US" sz="4000" dirty="0" smtClean="0">
                <a:latin typeface="Times New Roman" pitchFamily="18" charset="0"/>
                <a:ea typeface="Calibri"/>
                <a:cs typeface="Times New Roman" pitchFamily="18" charset="0"/>
              </a:rPr>
              <a:t>Special responsibility - health and life of patients</a:t>
            </a:r>
            <a:endParaRPr lang="ru-RU" sz="4000" dirty="0">
              <a:latin typeface="Times New Roman" pitchFamily="18" charset="0"/>
              <a:ea typeface="Calibri"/>
              <a:cs typeface="Times New Roman" pitchFamily="18" charset="0"/>
            </a:endParaRPr>
          </a:p>
          <a:p>
            <a:pPr marL="408940">
              <a:lnSpc>
                <a:spcPct val="115000"/>
              </a:lnSpc>
              <a:spcAft>
                <a:spcPts val="0"/>
              </a:spcAft>
            </a:pPr>
            <a:r>
              <a:rPr lang="en-US" sz="4000" dirty="0" smtClean="0">
                <a:latin typeface="Times New Roman" pitchFamily="18" charset="0"/>
                <a:ea typeface="Calibri"/>
                <a:cs typeface="Times New Roman" pitchFamily="18" charset="0"/>
              </a:rPr>
              <a:t>- Communicativeness is extremely important and in demand</a:t>
            </a:r>
            <a:endParaRPr lang="ru-RU" sz="4000" dirty="0">
              <a:latin typeface="Times New Roman" pitchFamily="18" charset="0"/>
              <a:ea typeface="Calibri"/>
              <a:cs typeface="Times New Roman" pitchFamily="18" charset="0"/>
            </a:endParaRPr>
          </a:p>
          <a:p>
            <a:pPr marL="408940">
              <a:lnSpc>
                <a:spcPct val="115000"/>
              </a:lnSpc>
              <a:spcAft>
                <a:spcPts val="1000"/>
              </a:spcAft>
            </a:pPr>
            <a:r>
              <a:rPr lang="en-US" sz="4000" dirty="0" smtClean="0">
                <a:latin typeface="Times New Roman" pitchFamily="18" charset="0"/>
                <a:ea typeface="Calibri"/>
                <a:cs typeface="Times New Roman" pitchFamily="18" charset="0"/>
              </a:rPr>
              <a:t>- The presence of a special moral and social regulator - </a:t>
            </a:r>
            <a:r>
              <a:rPr lang="en-US" sz="4000" b="1" dirty="0" smtClean="0">
                <a:latin typeface="Times New Roman" pitchFamily="18" charset="0"/>
                <a:ea typeface="Calibri"/>
                <a:cs typeface="Times New Roman" pitchFamily="18" charset="0"/>
              </a:rPr>
              <a:t>medical ethics</a:t>
            </a:r>
            <a:endParaRPr lang="ru-RU" sz="4000" dirty="0">
              <a:latin typeface="Times New Roman" pitchFamily="18" charset="0"/>
              <a:ea typeface="Calibri"/>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357166"/>
            <a:ext cx="8358246" cy="5671296"/>
          </a:xfrm>
          <a:prstGeom prst="rect">
            <a:avLst/>
          </a:prstGeom>
        </p:spPr>
        <p:txBody>
          <a:bodyPr wrap="square">
            <a:spAutoFit/>
          </a:bodyPr>
          <a:lstStyle/>
          <a:p>
            <a:pPr algn="just">
              <a:lnSpc>
                <a:spcPct val="115000"/>
              </a:lnSpc>
              <a:spcAft>
                <a:spcPts val="1000"/>
              </a:spcAft>
            </a:pPr>
            <a:r>
              <a:rPr lang="en-US" sz="4400" dirty="0" smtClean="0">
                <a:latin typeface="Times New Roman"/>
                <a:ea typeface="Calibri"/>
                <a:cs typeface="Times New Roman"/>
              </a:rPr>
              <a:t>This oath was given by graduates of the famous College of Asclepius, the founder of which was considered the </a:t>
            </a:r>
            <a:r>
              <a:rPr lang="en-US" sz="4400" dirty="0" smtClean="0">
                <a:solidFill>
                  <a:srgbClr val="FFC000"/>
                </a:solidFill>
                <a:latin typeface="Times New Roman"/>
                <a:ea typeface="Calibri"/>
                <a:cs typeface="Times New Roman"/>
              </a:rPr>
              <a:t>God </a:t>
            </a:r>
            <a:r>
              <a:rPr lang="en-US" sz="4400" dirty="0" smtClean="0">
                <a:solidFill>
                  <a:srgbClr val="FFC000"/>
                </a:solidFill>
                <a:latin typeface="Times New Roman"/>
                <a:ea typeface="Calibri"/>
                <a:cs typeface="Times New Roman"/>
              </a:rPr>
              <a:t>of medicine </a:t>
            </a:r>
            <a:r>
              <a:rPr lang="en-US" sz="4400" dirty="0" smtClean="0">
                <a:latin typeface="Times New Roman"/>
                <a:ea typeface="Calibri"/>
                <a:cs typeface="Times New Roman"/>
              </a:rPr>
              <a:t>Asclepius.</a:t>
            </a:r>
            <a:endParaRPr lang="ru-RU" sz="4400" dirty="0">
              <a:ea typeface="Calibri"/>
              <a:cs typeface="Times New Roman"/>
            </a:endParaRPr>
          </a:p>
          <a:p>
            <a:pPr algn="just">
              <a:lnSpc>
                <a:spcPct val="115000"/>
              </a:lnSpc>
              <a:spcAft>
                <a:spcPts val="1000"/>
              </a:spcAft>
            </a:pPr>
            <a:r>
              <a:rPr lang="en-US" sz="4400" dirty="0" smtClean="0">
                <a:latin typeface="Times New Roman"/>
                <a:ea typeface="Calibri"/>
                <a:cs typeface="Times New Roman"/>
              </a:rPr>
              <a:t>The most famous graduate of this College was </a:t>
            </a:r>
            <a:r>
              <a:rPr lang="en-US" sz="4400" dirty="0" smtClean="0">
                <a:latin typeface="Times New Roman"/>
                <a:ea typeface="Calibri"/>
                <a:cs typeface="Times New Roman"/>
              </a:rPr>
              <a:t>Hippocrates</a:t>
            </a:r>
            <a:endParaRPr lang="ru-RU" sz="4400" dirty="0">
              <a:ea typeface="Calibri"/>
              <a:cs typeface="Times New Roman"/>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285728"/>
            <a:ext cx="8429684" cy="5768118"/>
          </a:xfrm>
          <a:prstGeom prst="rect">
            <a:avLst/>
          </a:prstGeom>
        </p:spPr>
        <p:txBody>
          <a:bodyPr wrap="square">
            <a:spAutoFit/>
          </a:bodyPr>
          <a:lstStyle/>
          <a:p>
            <a:pPr algn="just">
              <a:lnSpc>
                <a:spcPct val="115000"/>
              </a:lnSpc>
              <a:spcAft>
                <a:spcPts val="1000"/>
              </a:spcAft>
            </a:pPr>
            <a:r>
              <a:rPr lang="en-US" sz="2800" b="1" dirty="0" smtClean="0">
                <a:latin typeface="Times New Roman"/>
                <a:ea typeface="Calibri"/>
                <a:cs typeface="Times New Roman"/>
              </a:rPr>
              <a:t>The Hippocratic Oath is a document introducing us to the life of medical schools of the time of Hippocrates. At that time, there were already medical schools, associations (corporations) of doctors.</a:t>
            </a:r>
            <a:endParaRPr lang="ru-RU" sz="2800" b="1" dirty="0">
              <a:ea typeface="Calibri"/>
              <a:cs typeface="Times New Roman"/>
            </a:endParaRPr>
          </a:p>
          <a:p>
            <a:pPr algn="just">
              <a:lnSpc>
                <a:spcPct val="115000"/>
              </a:lnSpc>
              <a:spcAft>
                <a:spcPts val="1000"/>
              </a:spcAft>
            </a:pPr>
            <a:endParaRPr lang="en-US" sz="2800" b="1" dirty="0" smtClean="0">
              <a:latin typeface="Times New Roman"/>
              <a:ea typeface="Calibri"/>
              <a:cs typeface="Times New Roman"/>
            </a:endParaRPr>
          </a:p>
          <a:p>
            <a:pPr algn="just">
              <a:lnSpc>
                <a:spcPct val="115000"/>
              </a:lnSpc>
              <a:spcAft>
                <a:spcPts val="1000"/>
              </a:spcAft>
            </a:pPr>
            <a:r>
              <a:rPr lang="en-US" sz="2800" b="1" dirty="0" smtClean="0">
                <a:latin typeface="Times New Roman"/>
                <a:ea typeface="Calibri"/>
                <a:cs typeface="Times New Roman"/>
              </a:rPr>
              <a:t>Entering </a:t>
            </a:r>
            <a:r>
              <a:rPr lang="en-US" sz="2800" b="1" dirty="0" smtClean="0">
                <a:latin typeface="Times New Roman"/>
                <a:ea typeface="Calibri"/>
                <a:cs typeface="Times New Roman"/>
              </a:rPr>
              <a:t>the medical corporation, the doctor had to behave accordingly: to refrain from all reprehensible actions and not to drop his dignity. The appearance of the Hippocratic Oath was caused by the need to dissociate themselves from single doctors, charlatans and to ensure trust in doctors of a particular school</a:t>
            </a:r>
            <a:r>
              <a:rPr lang="en-US" sz="2800" dirty="0" smtClean="0">
                <a:latin typeface="Times New Roman"/>
                <a:ea typeface="Calibri"/>
                <a:cs typeface="Times New Roman"/>
              </a:rPr>
              <a:t>.</a:t>
            </a:r>
            <a:endParaRPr lang="ru-RU" sz="2800" dirty="0">
              <a:ea typeface="Calibri"/>
              <a:cs typeface="Times New Roman"/>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28596" y="608182"/>
            <a:ext cx="8358246" cy="5815951"/>
          </a:xfrm>
          <a:prstGeom prst="rect">
            <a:avLst/>
          </a:prstGeom>
          <a:solidFill>
            <a:srgbClr val="FFC000"/>
          </a:solidFill>
        </p:spPr>
        <p:txBody>
          <a:bodyPr wrap="square">
            <a:spAutoFit/>
          </a:bodyPr>
          <a:lstStyle/>
          <a:p>
            <a:pPr algn="just">
              <a:lnSpc>
                <a:spcPct val="115000"/>
              </a:lnSpc>
              <a:spcAft>
                <a:spcPts val="1000"/>
              </a:spcAft>
            </a:pPr>
            <a:r>
              <a:rPr lang="en-US" sz="4400" dirty="0" smtClean="0">
                <a:solidFill>
                  <a:schemeClr val="bg1"/>
                </a:solidFill>
                <a:latin typeface="Times New Roman"/>
                <a:ea typeface="Calibri"/>
                <a:cs typeface="Times New Roman"/>
              </a:rPr>
              <a:t>Hippocratic Oath</a:t>
            </a:r>
            <a:endParaRPr lang="ru-RU" sz="4400" dirty="0">
              <a:solidFill>
                <a:schemeClr val="bg1"/>
              </a:solidFill>
              <a:ea typeface="Calibri"/>
              <a:cs typeface="Times New Roman"/>
            </a:endParaRPr>
          </a:p>
          <a:p>
            <a:pPr algn="just">
              <a:spcBef>
                <a:spcPts val="600"/>
              </a:spcBef>
              <a:spcAft>
                <a:spcPts val="600"/>
              </a:spcAft>
            </a:pPr>
            <a:r>
              <a:rPr lang="en-US" sz="4400" dirty="0" smtClean="0">
                <a:solidFill>
                  <a:schemeClr val="bg1"/>
                </a:solidFill>
                <a:latin typeface="Times New Roman"/>
                <a:ea typeface="Times New Roman"/>
              </a:rPr>
              <a:t>I swear by </a:t>
            </a:r>
            <a:r>
              <a:rPr lang="en-US" sz="4400" u="none" strike="noStrike" dirty="0" smtClean="0">
                <a:solidFill>
                  <a:schemeClr val="bg1"/>
                </a:solidFill>
                <a:latin typeface="Times New Roman"/>
                <a:ea typeface="Times New Roman"/>
                <a:hlinkClick r:id="rId2" tooltip="Apollo"/>
              </a:rPr>
              <a:t>Apollo</a:t>
            </a:r>
            <a:r>
              <a:rPr lang="en-US" sz="4400" dirty="0" smtClean="0">
                <a:solidFill>
                  <a:schemeClr val="bg1"/>
                </a:solidFill>
                <a:latin typeface="Times New Roman"/>
                <a:ea typeface="Times New Roman"/>
              </a:rPr>
              <a:t> </a:t>
            </a:r>
            <a:r>
              <a:rPr lang="en-US" sz="4400" dirty="0" smtClean="0">
                <a:solidFill>
                  <a:schemeClr val="bg1"/>
                </a:solidFill>
                <a:latin typeface="Times New Roman"/>
                <a:ea typeface="Times New Roman"/>
              </a:rPr>
              <a:t>by physician</a:t>
            </a:r>
            <a:r>
              <a:rPr lang="en-US" sz="4400" dirty="0" smtClean="0">
                <a:solidFill>
                  <a:schemeClr val="bg1"/>
                </a:solidFill>
                <a:latin typeface="Times New Roman"/>
                <a:ea typeface="Times New Roman"/>
              </a:rPr>
              <a:t> </a:t>
            </a:r>
            <a:r>
              <a:rPr lang="en-US" sz="4400" u="none" strike="noStrike" dirty="0" smtClean="0">
                <a:solidFill>
                  <a:schemeClr val="bg1"/>
                </a:solidFill>
                <a:latin typeface="Times New Roman"/>
                <a:ea typeface="Times New Roman"/>
                <a:hlinkClick r:id="rId3" tooltip="Asclepius"/>
              </a:rPr>
              <a:t>Asclepius</a:t>
            </a:r>
            <a:r>
              <a:rPr lang="en-US" sz="4400" dirty="0" smtClean="0">
                <a:solidFill>
                  <a:schemeClr val="bg1"/>
                </a:solidFill>
                <a:latin typeface="Times New Roman"/>
                <a:ea typeface="Times New Roman"/>
              </a:rPr>
              <a:t>, by  </a:t>
            </a:r>
            <a:r>
              <a:rPr lang="en-US" sz="4400" u="none" strike="noStrike" dirty="0" err="1" smtClean="0">
                <a:solidFill>
                  <a:schemeClr val="bg1"/>
                </a:solidFill>
                <a:latin typeface="Times New Roman"/>
                <a:ea typeface="Times New Roman"/>
                <a:hlinkClick r:id="rId4" tooltip="Hygieia"/>
              </a:rPr>
              <a:t>Hygieia</a:t>
            </a:r>
            <a:r>
              <a:rPr lang="en-US" sz="4400" dirty="0" smtClean="0">
                <a:solidFill>
                  <a:schemeClr val="bg1"/>
                </a:solidFill>
                <a:latin typeface="Times New Roman"/>
                <a:ea typeface="Times New Roman"/>
              </a:rPr>
              <a:t>, by </a:t>
            </a:r>
            <a:r>
              <a:rPr lang="en-US" sz="4400" u="none" strike="noStrike" dirty="0" smtClean="0">
                <a:solidFill>
                  <a:schemeClr val="bg1"/>
                </a:solidFill>
                <a:latin typeface="Times New Roman"/>
                <a:ea typeface="Times New Roman"/>
                <a:hlinkClick r:id="rId5" tooltip="Panacea"/>
              </a:rPr>
              <a:t>Panacea</a:t>
            </a:r>
            <a:r>
              <a:rPr lang="en-US" sz="4400" dirty="0" smtClean="0">
                <a:solidFill>
                  <a:schemeClr val="bg1"/>
                </a:solidFill>
                <a:latin typeface="Times New Roman"/>
                <a:ea typeface="Times New Roman"/>
              </a:rPr>
              <a:t>, and by all the gods and goddesses, making them my witnesses, that I will carry out, according to my ability and judgment, this oath and this indenture.</a:t>
            </a:r>
            <a:endParaRPr lang="ru-RU" sz="4400" dirty="0">
              <a:solidFill>
                <a:schemeClr val="bg1"/>
              </a:solidFill>
              <a:latin typeface="Times New Roman"/>
              <a:ea typeface="Times New Roman"/>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357166"/>
            <a:ext cx="8215370" cy="6545382"/>
          </a:xfrm>
          <a:prstGeom prst="rect">
            <a:avLst/>
          </a:prstGeom>
        </p:spPr>
        <p:txBody>
          <a:bodyPr wrap="square">
            <a:spAutoFit/>
          </a:bodyPr>
          <a:lstStyle/>
          <a:p>
            <a:pPr algn="just">
              <a:lnSpc>
                <a:spcPct val="115000"/>
              </a:lnSpc>
              <a:spcAft>
                <a:spcPts val="1000"/>
              </a:spcAft>
            </a:pPr>
            <a:r>
              <a:rPr lang="en-US" sz="4000" dirty="0" smtClean="0">
                <a:solidFill>
                  <a:srgbClr val="FFC000"/>
                </a:solidFill>
                <a:latin typeface="Times New Roman"/>
                <a:ea typeface="Calibri"/>
                <a:cs typeface="Times New Roman"/>
              </a:rPr>
              <a:t>Hippocratic Oath</a:t>
            </a:r>
            <a:endParaRPr lang="ru-RU" sz="4000" dirty="0">
              <a:solidFill>
                <a:srgbClr val="FFC000"/>
              </a:solidFill>
              <a:ea typeface="Calibri"/>
              <a:cs typeface="Times New Roman"/>
            </a:endParaRPr>
          </a:p>
          <a:p>
            <a:pPr algn="just">
              <a:spcBef>
                <a:spcPts val="600"/>
              </a:spcBef>
              <a:spcAft>
                <a:spcPts val="600"/>
              </a:spcAft>
            </a:pPr>
            <a:r>
              <a:rPr lang="en-US" sz="4000" dirty="0" smtClean="0">
                <a:latin typeface="Times New Roman"/>
                <a:ea typeface="Times New Roman"/>
              </a:rPr>
              <a:t>These were not empty words. In ancient Greece and in ancient Rome, monuments to remarkable doctors were erected.</a:t>
            </a:r>
            <a:r>
              <a:rPr lang="ru-RU" sz="4000" dirty="0" smtClean="0">
                <a:latin typeface="Times New Roman"/>
                <a:ea typeface="Times New Roman"/>
              </a:rPr>
              <a:t> </a:t>
            </a:r>
            <a:r>
              <a:rPr lang="en-US" sz="4000" dirty="0" smtClean="0">
                <a:latin typeface="Times New Roman"/>
                <a:ea typeface="Times New Roman"/>
              </a:rPr>
              <a:t>Those who signed the text of the oath, and then violated it, were threatened with a severe punishment: a fine or even cutting off a hand, the one with which he signed this moral obligation.</a:t>
            </a:r>
            <a:endParaRPr lang="ru-RU" sz="4000" dirty="0">
              <a:latin typeface="Times New Roman"/>
              <a:ea typeface="Times New Roman"/>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357166"/>
            <a:ext cx="8786842" cy="4985980"/>
          </a:xfrm>
          <a:prstGeom prst="rect">
            <a:avLst/>
          </a:prstGeom>
        </p:spPr>
        <p:txBody>
          <a:bodyPr wrap="square">
            <a:spAutoFit/>
          </a:bodyPr>
          <a:lstStyle/>
          <a:p>
            <a:pPr algn="just">
              <a:spcBef>
                <a:spcPts val="600"/>
              </a:spcBef>
              <a:spcAft>
                <a:spcPts val="600"/>
              </a:spcAft>
            </a:pPr>
            <a:r>
              <a:rPr lang="en-US" sz="4400" dirty="0" smtClean="0">
                <a:solidFill>
                  <a:srgbClr val="FFC000"/>
                </a:solidFill>
                <a:latin typeface="Times New Roman"/>
                <a:ea typeface="Times New Roman"/>
              </a:rPr>
              <a:t>Hippocratic Oath</a:t>
            </a:r>
            <a:endParaRPr lang="ru-RU" sz="4400" dirty="0" smtClean="0">
              <a:solidFill>
                <a:srgbClr val="FFC000"/>
              </a:solidFill>
              <a:latin typeface="Times New Roman"/>
              <a:ea typeface="Times New Roman"/>
            </a:endParaRPr>
          </a:p>
          <a:p>
            <a:pPr>
              <a:spcBef>
                <a:spcPts val="600"/>
              </a:spcBef>
              <a:spcAft>
                <a:spcPts val="600"/>
              </a:spcAft>
            </a:pPr>
            <a:r>
              <a:rPr lang="en-US" sz="4400" dirty="0" smtClean="0">
                <a:latin typeface="Times New Roman"/>
                <a:ea typeface="Times New Roman"/>
              </a:rPr>
              <a:t>“Now </a:t>
            </a:r>
            <a:r>
              <a:rPr lang="en-US" sz="4400" dirty="0" smtClean="0">
                <a:latin typeface="Times New Roman"/>
                <a:ea typeface="Times New Roman"/>
              </a:rPr>
              <a:t>if I carry out this oath, and break it not, may I gain for ever reputation among all men for my life and for my art; but if I break it and forswear myself, may the opposite befall </a:t>
            </a:r>
            <a:r>
              <a:rPr lang="en-US" sz="4400" dirty="0" smtClean="0">
                <a:latin typeface="Times New Roman"/>
                <a:ea typeface="Times New Roman"/>
              </a:rPr>
              <a:t>me”</a:t>
            </a:r>
            <a:endParaRPr lang="ru-RU" sz="4400" dirty="0">
              <a:latin typeface="Times New Roman"/>
              <a:ea typeface="Times New Roman"/>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285729"/>
            <a:ext cx="8358246" cy="4154984"/>
          </a:xfrm>
          <a:prstGeom prst="rect">
            <a:avLst/>
          </a:prstGeom>
        </p:spPr>
        <p:txBody>
          <a:bodyPr wrap="square">
            <a:spAutoFit/>
          </a:bodyPr>
          <a:lstStyle/>
          <a:p>
            <a:pPr>
              <a:spcBef>
                <a:spcPts val="600"/>
              </a:spcBef>
              <a:spcAft>
                <a:spcPts val="600"/>
              </a:spcAft>
            </a:pPr>
            <a:r>
              <a:rPr lang="en-US" sz="6600" dirty="0" smtClean="0">
                <a:latin typeface="Times New Roman"/>
                <a:ea typeface="Times New Roman"/>
              </a:rPr>
              <a:t>The </a:t>
            </a:r>
            <a:r>
              <a:rPr lang="en-US" sz="6600" dirty="0" smtClean="0">
                <a:latin typeface="Times New Roman"/>
                <a:ea typeface="Times New Roman"/>
              </a:rPr>
              <a:t>basic principle in Hippocratic model of biomedical ethics is “</a:t>
            </a:r>
            <a:r>
              <a:rPr lang="en-US" sz="6600" dirty="0" smtClean="0">
                <a:solidFill>
                  <a:srgbClr val="FFC000"/>
                </a:solidFill>
                <a:latin typeface="Times New Roman"/>
                <a:ea typeface="Times New Roman"/>
              </a:rPr>
              <a:t>do no harm</a:t>
            </a:r>
            <a:r>
              <a:rPr lang="en-US" sz="6600" dirty="0" smtClean="0">
                <a:latin typeface="Times New Roman"/>
                <a:ea typeface="Times New Roman"/>
              </a:rPr>
              <a:t>”.</a:t>
            </a:r>
            <a:endParaRPr lang="ru-RU" sz="6600" dirty="0">
              <a:latin typeface="Times New Roman"/>
              <a:ea typeface="Times New Roman"/>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357166"/>
            <a:ext cx="8429684" cy="5647700"/>
          </a:xfrm>
          <a:prstGeom prst="rect">
            <a:avLst/>
          </a:prstGeom>
        </p:spPr>
        <p:txBody>
          <a:bodyPr wrap="square">
            <a:spAutoFit/>
          </a:bodyPr>
          <a:lstStyle/>
          <a:p>
            <a:pPr>
              <a:spcBef>
                <a:spcPts val="600"/>
              </a:spcBef>
              <a:spcAft>
                <a:spcPts val="600"/>
              </a:spcAft>
            </a:pPr>
            <a:r>
              <a:rPr lang="en-US" sz="3200" dirty="0" smtClean="0">
                <a:solidFill>
                  <a:srgbClr val="FFC000"/>
                </a:solidFill>
                <a:latin typeface="Times New Roman"/>
                <a:ea typeface="Times New Roman"/>
              </a:rPr>
              <a:t>Stage II of the development of medical ethics</a:t>
            </a:r>
            <a:endParaRPr lang="ru-RU" sz="3200" dirty="0" smtClean="0">
              <a:solidFill>
                <a:srgbClr val="FFC000"/>
              </a:solidFill>
              <a:latin typeface="Times New Roman"/>
              <a:ea typeface="Times New Roman"/>
            </a:endParaRPr>
          </a:p>
          <a:p>
            <a:endParaRPr lang="en-US" sz="5400" dirty="0" smtClean="0">
              <a:ea typeface="Calibri"/>
              <a:cs typeface="Times New Roman"/>
            </a:endParaRPr>
          </a:p>
          <a:p>
            <a:r>
              <a:rPr lang="en-US" sz="5400" dirty="0" smtClean="0">
                <a:ea typeface="Calibri"/>
                <a:cs typeface="Times New Roman"/>
              </a:rPr>
              <a:t>The </a:t>
            </a:r>
            <a:r>
              <a:rPr lang="en-US" sz="5400" dirty="0">
                <a:ea typeface="Calibri"/>
                <a:cs typeface="Times New Roman"/>
              </a:rPr>
              <a:t>beginning of the second stage in the development of medical ethics is associated with the establishment of monotheistic religions</a:t>
            </a:r>
            <a:endParaRPr lang="ru-RU" sz="5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1538" y="500042"/>
            <a:ext cx="3571900" cy="5447645"/>
          </a:xfrm>
          <a:prstGeom prst="rect">
            <a:avLst/>
          </a:prstGeom>
        </p:spPr>
        <p:txBody>
          <a:bodyPr wrap="square">
            <a:spAutoFit/>
          </a:bodyPr>
          <a:lstStyle/>
          <a:p>
            <a:pPr>
              <a:spcBef>
                <a:spcPts val="600"/>
              </a:spcBef>
              <a:spcAft>
                <a:spcPts val="600"/>
              </a:spcAft>
            </a:pPr>
            <a:r>
              <a:rPr lang="en-US" sz="4400" dirty="0" smtClean="0">
                <a:solidFill>
                  <a:srgbClr val="FFC000"/>
                </a:solidFill>
                <a:latin typeface="Times New Roman"/>
                <a:ea typeface="Times New Roman"/>
              </a:rPr>
              <a:t>Judaism</a:t>
            </a:r>
            <a:endParaRPr lang="ru-RU" sz="4400" dirty="0" smtClean="0">
              <a:solidFill>
                <a:srgbClr val="FFC000"/>
              </a:solidFill>
              <a:latin typeface="Times New Roman"/>
              <a:ea typeface="Times New Roman"/>
            </a:endParaRPr>
          </a:p>
          <a:p>
            <a:pPr>
              <a:spcBef>
                <a:spcPts val="600"/>
              </a:spcBef>
              <a:spcAft>
                <a:spcPts val="600"/>
              </a:spcAft>
            </a:pPr>
            <a:r>
              <a:rPr lang="en-US" sz="4400" dirty="0" smtClean="0">
                <a:solidFill>
                  <a:srgbClr val="FFC000"/>
                </a:solidFill>
                <a:latin typeface="Times New Roman"/>
                <a:ea typeface="Times New Roman"/>
              </a:rPr>
              <a:t>          Christianity</a:t>
            </a:r>
            <a:endParaRPr lang="ru-RU" sz="4400" dirty="0" smtClean="0">
              <a:solidFill>
                <a:srgbClr val="FFC000"/>
              </a:solidFill>
              <a:latin typeface="Times New Roman"/>
              <a:ea typeface="Times New Roman"/>
            </a:endParaRPr>
          </a:p>
          <a:p>
            <a:pPr>
              <a:spcBef>
                <a:spcPts val="600"/>
              </a:spcBef>
              <a:spcAft>
                <a:spcPts val="600"/>
              </a:spcAft>
            </a:pPr>
            <a:r>
              <a:rPr lang="en-US" sz="4400" dirty="0" smtClean="0">
                <a:solidFill>
                  <a:srgbClr val="FFC000"/>
                </a:solidFill>
                <a:latin typeface="Times New Roman"/>
                <a:ea typeface="Times New Roman"/>
              </a:rPr>
              <a:t>          Buddhism</a:t>
            </a:r>
            <a:endParaRPr lang="ru-RU" sz="4400" dirty="0" smtClean="0">
              <a:solidFill>
                <a:srgbClr val="FFC000"/>
              </a:solidFill>
              <a:latin typeface="Times New Roman"/>
              <a:ea typeface="Times New Roman"/>
            </a:endParaRPr>
          </a:p>
          <a:p>
            <a:pPr>
              <a:spcBef>
                <a:spcPts val="600"/>
              </a:spcBef>
              <a:spcAft>
                <a:spcPts val="600"/>
              </a:spcAft>
            </a:pPr>
            <a:r>
              <a:rPr lang="en-US" sz="4400" dirty="0" smtClean="0">
                <a:solidFill>
                  <a:srgbClr val="FFC000"/>
                </a:solidFill>
                <a:latin typeface="Times New Roman"/>
                <a:ea typeface="Times New Roman"/>
              </a:rPr>
              <a:t> </a:t>
            </a:r>
            <a:endParaRPr lang="en-US" sz="4400" dirty="0" smtClean="0">
              <a:solidFill>
                <a:srgbClr val="FFC000"/>
              </a:solidFill>
              <a:latin typeface="Times New Roman"/>
              <a:ea typeface="Times New Roman"/>
            </a:endParaRPr>
          </a:p>
          <a:p>
            <a:pPr>
              <a:spcBef>
                <a:spcPts val="600"/>
              </a:spcBef>
              <a:spcAft>
                <a:spcPts val="600"/>
              </a:spcAft>
            </a:pPr>
            <a:r>
              <a:rPr lang="en-US" sz="4400" dirty="0" smtClean="0">
                <a:solidFill>
                  <a:srgbClr val="FFC000"/>
                </a:solidFill>
                <a:latin typeface="Times New Roman"/>
                <a:ea typeface="Times New Roman"/>
              </a:rPr>
              <a:t>Islam</a:t>
            </a:r>
            <a:endParaRPr lang="ru-RU" sz="4400" dirty="0">
              <a:solidFill>
                <a:srgbClr val="FFC000"/>
              </a:solidFill>
              <a:latin typeface="Times New Roman"/>
              <a:ea typeface="Times New Roman"/>
            </a:endParaRPr>
          </a:p>
        </p:txBody>
      </p:sp>
      <p:pic>
        <p:nvPicPr>
          <p:cNvPr id="3" name="Picture 4" descr="44"/>
          <p:cNvPicPr>
            <a:picLocks noChangeAspect="1" noChangeArrowheads="1"/>
          </p:cNvPicPr>
          <p:nvPr/>
        </p:nvPicPr>
        <p:blipFill>
          <a:blip r:embed="rId2"/>
          <a:srcRect/>
          <a:stretch>
            <a:fillRect/>
          </a:stretch>
        </p:blipFill>
        <p:spPr bwMode="auto">
          <a:xfrm>
            <a:off x="4714877" y="357166"/>
            <a:ext cx="4429124" cy="6172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3000" fill="hold"/>
                                        <p:tgtEl>
                                          <p:spTgt spid="3"/>
                                        </p:tgtEl>
                                        <p:attrNameLst>
                                          <p:attrName>ppt_w</p:attrName>
                                        </p:attrNameLst>
                                      </p:cBhvr>
                                      <p:tavLst>
                                        <p:tav tm="0">
                                          <p:val>
                                            <p:fltVal val="0"/>
                                          </p:val>
                                        </p:tav>
                                        <p:tav tm="100000">
                                          <p:val>
                                            <p:strVal val="#ppt_w"/>
                                          </p:val>
                                        </p:tav>
                                      </p:tavLst>
                                    </p:anim>
                                    <p:anim calcmode="lin" valueType="num">
                                      <p:cBhvr>
                                        <p:cTn id="8" dur="3000" fill="hold"/>
                                        <p:tgtEl>
                                          <p:spTgt spid="3"/>
                                        </p:tgtEl>
                                        <p:attrNameLst>
                                          <p:attrName>ppt_h</p:attrName>
                                        </p:attrNameLst>
                                      </p:cBhvr>
                                      <p:tavLst>
                                        <p:tav tm="0">
                                          <p:val>
                                            <p:fltVal val="0"/>
                                          </p:val>
                                        </p:tav>
                                        <p:tav tm="100000">
                                          <p:val>
                                            <p:strVal val="#ppt_h"/>
                                          </p:val>
                                        </p:tav>
                                      </p:tavLst>
                                    </p:anim>
                                    <p:animEffect transition="in" filter="fade">
                                      <p:cBhvr>
                                        <p:cTn id="9" dur="3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1214422"/>
            <a:ext cx="3571900" cy="3477875"/>
          </a:xfrm>
          <a:prstGeom prst="rect">
            <a:avLst/>
          </a:prstGeom>
        </p:spPr>
        <p:txBody>
          <a:bodyPr wrap="square">
            <a:spAutoFit/>
          </a:bodyPr>
          <a:lstStyle/>
          <a:p>
            <a:pPr>
              <a:spcBef>
                <a:spcPts val="600"/>
              </a:spcBef>
              <a:spcAft>
                <a:spcPts val="600"/>
              </a:spcAft>
            </a:pPr>
            <a:r>
              <a:rPr lang="en-US" sz="4400" dirty="0" smtClean="0">
                <a:latin typeface="Times New Roman"/>
                <a:ea typeface="Times New Roman"/>
              </a:rPr>
              <a:t>Ethic </a:t>
            </a:r>
            <a:r>
              <a:rPr lang="en-US" sz="4400" dirty="0" smtClean="0">
                <a:latin typeface="Times New Roman"/>
                <a:ea typeface="Times New Roman"/>
              </a:rPr>
              <a:t>principle of the Buddhism </a:t>
            </a:r>
            <a:r>
              <a:rPr lang="en-US" sz="4400" u="sng" dirty="0" smtClean="0">
                <a:solidFill>
                  <a:srgbClr val="FFC000"/>
                </a:solidFill>
                <a:latin typeface="Times New Roman"/>
                <a:ea typeface="Times New Roman"/>
              </a:rPr>
              <a:t>is the desire to do good</a:t>
            </a:r>
            <a:endParaRPr lang="ru-RU" sz="4400" u="sng" dirty="0">
              <a:solidFill>
                <a:srgbClr val="FFC000"/>
              </a:solidFill>
              <a:latin typeface="Times New Roman"/>
              <a:ea typeface="Times New Roman"/>
            </a:endParaRPr>
          </a:p>
        </p:txBody>
      </p:sp>
      <p:pic>
        <p:nvPicPr>
          <p:cNvPr id="4" name="Picture 10" descr="buddha_med_big"/>
          <p:cNvPicPr>
            <a:picLocks noChangeAspect="1" noChangeArrowheads="1"/>
          </p:cNvPicPr>
          <p:nvPr/>
        </p:nvPicPr>
        <p:blipFill>
          <a:blip r:embed="rId2"/>
          <a:srcRect/>
          <a:stretch>
            <a:fillRect/>
          </a:stretch>
        </p:blipFill>
        <p:spPr>
          <a:xfrm>
            <a:off x="4286248" y="236863"/>
            <a:ext cx="4143404" cy="5674973"/>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928662" y="0"/>
            <a:ext cx="7215238" cy="6494085"/>
          </a:xfrm>
          <a:prstGeom prst="rect">
            <a:avLst/>
          </a:prstGeom>
        </p:spPr>
        <p:txBody>
          <a:bodyPr wrap="square">
            <a:spAutoFit/>
          </a:bodyPr>
          <a:lstStyle/>
          <a:p>
            <a:pPr algn="just" fontAlgn="t">
              <a:spcAft>
                <a:spcPts val="0"/>
              </a:spcAft>
            </a:pPr>
            <a:r>
              <a:rPr lang="en-US" sz="3200" dirty="0" smtClean="0">
                <a:latin typeface="Times New Roman" pitchFamily="18" charset="0"/>
                <a:ea typeface="Times New Roman"/>
                <a:cs typeface="Times New Roman" pitchFamily="18" charset="0"/>
              </a:rPr>
              <a:t>Legend says that the order was given after </a:t>
            </a:r>
            <a:r>
              <a:rPr lang="en-US" sz="3200" dirty="0" smtClean="0">
                <a:solidFill>
                  <a:srgbClr val="FFC000"/>
                </a:solidFill>
                <a:latin typeface="Times New Roman" pitchFamily="18" charset="0"/>
                <a:ea typeface="Times New Roman"/>
                <a:cs typeface="Times New Roman" pitchFamily="18" charset="0"/>
              </a:rPr>
              <a:t>the Buddha</a:t>
            </a:r>
            <a:r>
              <a:rPr lang="en-US" sz="3200" dirty="0" smtClean="0">
                <a:latin typeface="Times New Roman" pitchFamily="18" charset="0"/>
                <a:ea typeface="Times New Roman"/>
                <a:cs typeface="Times New Roman" pitchFamily="18" charset="0"/>
              </a:rPr>
              <a:t>, bypassing the cells of the monks, found one of them severely suffering from dysentery, weakened by disease, lying in his own feces. </a:t>
            </a:r>
            <a:br>
              <a:rPr lang="en-US" sz="3200" dirty="0" smtClean="0">
                <a:latin typeface="Times New Roman" pitchFamily="18" charset="0"/>
                <a:ea typeface="Times New Roman"/>
                <a:cs typeface="Times New Roman" pitchFamily="18" charset="0"/>
              </a:rPr>
            </a:br>
            <a:r>
              <a:rPr lang="en-US" sz="3200" dirty="0" smtClean="0">
                <a:latin typeface="Times New Roman" pitchFamily="18" charset="0"/>
                <a:ea typeface="Calibri"/>
                <a:cs typeface="Times New Roman" pitchFamily="18" charset="0"/>
              </a:rPr>
              <a:t>He picked him up, washed him from head to toe, put him to bed quietly and comfortably, and then announced that </a:t>
            </a:r>
            <a:r>
              <a:rPr lang="en-US" sz="3200" b="1" dirty="0" smtClean="0">
                <a:solidFill>
                  <a:srgbClr val="FFC000"/>
                </a:solidFill>
                <a:latin typeface="Times New Roman" pitchFamily="18" charset="0"/>
                <a:ea typeface="Calibri"/>
                <a:cs typeface="Times New Roman" pitchFamily="18" charset="0"/>
              </a:rPr>
              <a:t>compassion and helping the sick</a:t>
            </a:r>
            <a:r>
              <a:rPr lang="en-US" sz="3200" dirty="0" smtClean="0">
                <a:solidFill>
                  <a:srgbClr val="FFC000"/>
                </a:solidFill>
                <a:latin typeface="Times New Roman" pitchFamily="18" charset="0"/>
                <a:ea typeface="Calibri"/>
                <a:cs typeface="Times New Roman" pitchFamily="18" charset="0"/>
              </a:rPr>
              <a:t> </a:t>
            </a:r>
            <a:r>
              <a:rPr lang="en-US" sz="3200" dirty="0" smtClean="0">
                <a:latin typeface="Times New Roman" pitchFamily="18" charset="0"/>
                <a:ea typeface="Calibri"/>
                <a:cs typeface="Times New Roman" pitchFamily="18" charset="0"/>
              </a:rPr>
              <a:t>are the most important rules of conduct for community members. Since then, the monks began to study medicine in order to treat each other and the laity</a:t>
            </a:r>
            <a:r>
              <a:rPr lang="en-US" sz="3200" dirty="0" smtClean="0">
                <a:solidFill>
                  <a:srgbClr val="222222"/>
                </a:solidFill>
                <a:latin typeface="Times New Roman" pitchFamily="18" charset="0"/>
                <a:ea typeface="Calibri"/>
                <a:cs typeface="Times New Roman" pitchFamily="18" charset="0"/>
              </a:rPr>
              <a:t>.</a:t>
            </a:r>
            <a:endParaRPr lang="ru-RU" sz="3200" dirty="0">
              <a:latin typeface="Times New Roman" pitchFamily="18" charset="0"/>
              <a:ea typeface="Calibri"/>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285728"/>
            <a:ext cx="8358246" cy="6406562"/>
          </a:xfrm>
          <a:prstGeom prst="rect">
            <a:avLst/>
          </a:prstGeom>
        </p:spPr>
        <p:txBody>
          <a:bodyPr wrap="square">
            <a:spAutoFit/>
          </a:bodyPr>
          <a:lstStyle/>
          <a:p>
            <a:pPr marL="342900" lvl="0" indent="-342900">
              <a:lnSpc>
                <a:spcPct val="115000"/>
              </a:lnSpc>
              <a:spcAft>
                <a:spcPts val="0"/>
              </a:spcAft>
            </a:pPr>
            <a:r>
              <a:rPr lang="ru-RU" sz="4000" b="1" dirty="0" smtClean="0">
                <a:latin typeface="Times New Roman" pitchFamily="18" charset="0"/>
                <a:ea typeface="Calibri"/>
                <a:cs typeface="Times New Roman" pitchFamily="18" charset="0"/>
              </a:rPr>
              <a:t>	</a:t>
            </a:r>
            <a:r>
              <a:rPr lang="en-US" sz="4000" b="1" dirty="0" smtClean="0">
                <a:latin typeface="Times New Roman" pitchFamily="18" charset="0"/>
                <a:ea typeface="Calibri"/>
                <a:cs typeface="Times New Roman" pitchFamily="18" charset="0"/>
              </a:rPr>
              <a:t>Ethics</a:t>
            </a:r>
            <a:r>
              <a:rPr lang="en-US" sz="4000" dirty="0" smtClean="0">
                <a:latin typeface="Times New Roman" pitchFamily="18" charset="0"/>
                <a:ea typeface="Calibri"/>
                <a:cs typeface="Times New Roman" pitchFamily="18" charset="0"/>
              </a:rPr>
              <a:t> is a branch of philosophy concerned with moral principles, morality. The term was introduced by Aristotle, who understood ethics as a philosophy of people's moral behavior.</a:t>
            </a:r>
            <a:endParaRPr lang="ru-RU" sz="4000" dirty="0">
              <a:latin typeface="Times New Roman" pitchFamily="18" charset="0"/>
              <a:ea typeface="Calibri"/>
              <a:cs typeface="Times New Roman" pitchFamily="18" charset="0"/>
            </a:endParaRPr>
          </a:p>
          <a:p>
            <a:pPr marL="408940">
              <a:lnSpc>
                <a:spcPct val="115000"/>
              </a:lnSpc>
              <a:spcAft>
                <a:spcPts val="1000"/>
              </a:spcAft>
            </a:pPr>
            <a:r>
              <a:rPr lang="en-US" sz="4000" b="1" dirty="0" smtClean="0">
                <a:latin typeface="Times New Roman" pitchFamily="18" charset="0"/>
                <a:ea typeface="Calibri"/>
                <a:cs typeface="Times New Roman" pitchFamily="18" charset="0"/>
              </a:rPr>
              <a:t>Medical ethics </a:t>
            </a:r>
            <a:r>
              <a:rPr lang="en-US" sz="4000" dirty="0" smtClean="0">
                <a:latin typeface="Times New Roman" pitchFamily="18" charset="0"/>
                <a:ea typeface="Calibri"/>
                <a:cs typeface="Times New Roman" pitchFamily="18" charset="0"/>
              </a:rPr>
              <a:t>is</a:t>
            </a:r>
            <a:r>
              <a:rPr lang="ru-RU" sz="4000" dirty="0" smtClean="0">
                <a:latin typeface="Times New Roman" pitchFamily="18" charset="0"/>
                <a:ea typeface="Calibri"/>
                <a:cs typeface="Times New Roman" pitchFamily="18" charset="0"/>
              </a:rPr>
              <a:t> </a:t>
            </a:r>
            <a:r>
              <a:rPr lang="en-US" sz="4000" dirty="0" smtClean="0">
                <a:latin typeface="Times New Roman" pitchFamily="18" charset="0"/>
                <a:ea typeface="Calibri"/>
                <a:cs typeface="Times New Roman" pitchFamily="18" charset="0"/>
              </a:rPr>
              <a:t>a system of moral principles that apply values to the practice of clinical medicine.</a:t>
            </a:r>
            <a:endParaRPr lang="ru-RU" sz="4000" dirty="0">
              <a:latin typeface="Times New Roman" pitchFamily="18" charset="0"/>
              <a:ea typeface="Calibri"/>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285728"/>
            <a:ext cx="4071966" cy="5940088"/>
          </a:xfrm>
          <a:prstGeom prst="rect">
            <a:avLst/>
          </a:prstGeom>
        </p:spPr>
        <p:txBody>
          <a:bodyPr wrap="square">
            <a:spAutoFit/>
          </a:bodyPr>
          <a:lstStyle/>
          <a:p>
            <a:pPr>
              <a:spcBef>
                <a:spcPts val="600"/>
              </a:spcBef>
              <a:spcAft>
                <a:spcPts val="600"/>
              </a:spcAft>
            </a:pPr>
            <a:r>
              <a:rPr lang="en-US" sz="3600" dirty="0" smtClean="0">
                <a:latin typeface="Times New Roman"/>
                <a:ea typeface="Times New Roman"/>
              </a:rPr>
              <a:t>Christianity</a:t>
            </a:r>
            <a:endParaRPr lang="ru-RU" sz="3600" dirty="0" smtClean="0">
              <a:latin typeface="Times New Roman"/>
              <a:ea typeface="Times New Roman"/>
            </a:endParaRPr>
          </a:p>
          <a:p>
            <a:pPr>
              <a:spcBef>
                <a:spcPts val="600"/>
              </a:spcBef>
              <a:spcAft>
                <a:spcPts val="600"/>
              </a:spcAft>
            </a:pPr>
            <a:r>
              <a:rPr lang="en-US" sz="3600" dirty="0" smtClean="0">
                <a:latin typeface="Times New Roman"/>
                <a:ea typeface="Times New Roman"/>
              </a:rPr>
              <a:t>There is a myth that Jesus in his youth studied medical manuscripts to heal physical and moral ailments</a:t>
            </a:r>
            <a:endParaRPr lang="ru-RU" sz="3600" dirty="0" smtClean="0">
              <a:latin typeface="Times New Roman"/>
              <a:ea typeface="Times New Roman"/>
            </a:endParaRPr>
          </a:p>
          <a:p>
            <a:pPr>
              <a:spcBef>
                <a:spcPts val="600"/>
              </a:spcBef>
              <a:spcAft>
                <a:spcPts val="600"/>
              </a:spcAft>
            </a:pPr>
            <a:r>
              <a:rPr lang="en-US" sz="3600" dirty="0" smtClean="0">
                <a:latin typeface="Times New Roman"/>
                <a:ea typeface="Times New Roman"/>
              </a:rPr>
              <a:t>“</a:t>
            </a:r>
            <a:r>
              <a:rPr lang="en-US" sz="3600" dirty="0" smtClean="0">
                <a:latin typeface="Times New Roman"/>
                <a:ea typeface="Times New Roman"/>
              </a:rPr>
              <a:t>Heal</a:t>
            </a:r>
            <a:r>
              <a:rPr lang="en-US" sz="3600" dirty="0" smtClean="0">
                <a:latin typeface="Times New Roman"/>
                <a:ea typeface="Times New Roman"/>
              </a:rPr>
              <a:t>…. the </a:t>
            </a:r>
            <a:r>
              <a:rPr lang="en-US" sz="3600" dirty="0" smtClean="0">
                <a:latin typeface="Times New Roman"/>
                <a:ea typeface="Times New Roman"/>
              </a:rPr>
              <a:t>sick” </a:t>
            </a:r>
            <a:r>
              <a:rPr lang="en-US" sz="3600" dirty="0" smtClean="0">
                <a:latin typeface="Times New Roman"/>
                <a:ea typeface="Times New Roman"/>
              </a:rPr>
              <a:t>- Christ teaches his disciples(Luke 10,9).</a:t>
            </a:r>
            <a:endParaRPr lang="ru-RU" sz="3600" dirty="0">
              <a:latin typeface="Times New Roman"/>
              <a:ea typeface="Times New Roman"/>
            </a:endParaRPr>
          </a:p>
        </p:txBody>
      </p:sp>
      <p:pic>
        <p:nvPicPr>
          <p:cNvPr id="3" name="Picture 7" descr="J0149407"/>
          <p:cNvPicPr>
            <a:picLocks noChangeAspect="1" noChangeArrowheads="1"/>
          </p:cNvPicPr>
          <p:nvPr/>
        </p:nvPicPr>
        <p:blipFill>
          <a:blip r:embed="rId2"/>
          <a:srcRect/>
          <a:stretch>
            <a:fillRect/>
          </a:stretch>
        </p:blipFill>
        <p:spPr>
          <a:xfrm>
            <a:off x="4572000" y="373359"/>
            <a:ext cx="4572000" cy="5521013"/>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429256" y="214290"/>
            <a:ext cx="3500446" cy="5262979"/>
          </a:xfrm>
          <a:prstGeom prst="rect">
            <a:avLst/>
          </a:prstGeom>
        </p:spPr>
        <p:txBody>
          <a:bodyPr wrap="square">
            <a:spAutoFit/>
          </a:bodyPr>
          <a:lstStyle/>
          <a:p>
            <a:pPr>
              <a:spcBef>
                <a:spcPts val="600"/>
              </a:spcBef>
              <a:spcAft>
                <a:spcPts val="600"/>
              </a:spcAft>
            </a:pPr>
            <a:r>
              <a:rPr lang="en-US" sz="2400" dirty="0" smtClean="0">
                <a:latin typeface="Times New Roman"/>
                <a:ea typeface="Times New Roman"/>
              </a:rPr>
              <a:t>According </a:t>
            </a:r>
            <a:r>
              <a:rPr lang="en-US" sz="2400" dirty="0" smtClean="0">
                <a:latin typeface="Times New Roman"/>
                <a:ea typeface="Times New Roman"/>
              </a:rPr>
              <a:t>to Scripture, one of Christ's disciples, the Apostle Luke was a physician. Healing- is the profession of the martyrs </a:t>
            </a:r>
            <a:r>
              <a:rPr lang="en-US" sz="2400" dirty="0" err="1" smtClean="0">
                <a:latin typeface="Times New Roman"/>
                <a:ea typeface="Times New Roman"/>
              </a:rPr>
              <a:t>Cosmas</a:t>
            </a:r>
            <a:r>
              <a:rPr lang="en-US" sz="2400" dirty="0" smtClean="0">
                <a:latin typeface="Times New Roman"/>
                <a:ea typeface="Times New Roman"/>
              </a:rPr>
              <a:t> and Damian of Rome, the great Martyr </a:t>
            </a:r>
            <a:r>
              <a:rPr lang="en-US" sz="2400" dirty="0" err="1" smtClean="0">
                <a:latin typeface="Times New Roman"/>
                <a:ea typeface="Times New Roman"/>
              </a:rPr>
              <a:t>Panteleimon</a:t>
            </a:r>
            <a:r>
              <a:rPr lang="en-US" sz="2400" dirty="0" smtClean="0">
                <a:latin typeface="Times New Roman"/>
                <a:ea typeface="Times New Roman"/>
              </a:rPr>
              <a:t> the Healer. In the history of the Church there are many examples when priests and even bishops were engaged in healing not only spiritual but also physical ailments</a:t>
            </a:r>
            <a:r>
              <a:rPr lang="en-US" sz="1200" dirty="0" smtClean="0">
                <a:solidFill>
                  <a:srgbClr val="222222"/>
                </a:solidFill>
                <a:latin typeface="Times New Roman"/>
                <a:ea typeface="Times New Roman"/>
              </a:rPr>
              <a:t>.</a:t>
            </a:r>
            <a:endParaRPr lang="ru-RU" sz="1200" dirty="0">
              <a:latin typeface="Times New Roman"/>
              <a:ea typeface="Times New Roman"/>
            </a:endParaRPr>
          </a:p>
        </p:txBody>
      </p:sp>
      <p:pic>
        <p:nvPicPr>
          <p:cNvPr id="4" name="Picture 7" descr="келья"/>
          <p:cNvPicPr>
            <a:picLocks noChangeAspect="1" noChangeArrowheads="1"/>
          </p:cNvPicPr>
          <p:nvPr/>
        </p:nvPicPr>
        <p:blipFill>
          <a:blip r:embed="rId2"/>
          <a:srcRect/>
          <a:stretch>
            <a:fillRect/>
          </a:stretch>
        </p:blipFill>
        <p:spPr>
          <a:xfrm>
            <a:off x="571472" y="500042"/>
            <a:ext cx="4354118" cy="5380056"/>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285729"/>
            <a:ext cx="8143932" cy="5139869"/>
          </a:xfrm>
          <a:prstGeom prst="rect">
            <a:avLst/>
          </a:prstGeom>
        </p:spPr>
        <p:txBody>
          <a:bodyPr wrap="square">
            <a:spAutoFit/>
          </a:bodyPr>
          <a:lstStyle/>
          <a:p>
            <a:pPr>
              <a:spcBef>
                <a:spcPts val="600"/>
              </a:spcBef>
              <a:spcAft>
                <a:spcPts val="600"/>
              </a:spcAft>
            </a:pPr>
            <a:r>
              <a:rPr lang="en-US" sz="2800" dirty="0" smtClean="0">
                <a:latin typeface="Times New Roman"/>
                <a:ea typeface="Times New Roman"/>
              </a:rPr>
              <a:t>So, for example, a 15</a:t>
            </a:r>
            <a:r>
              <a:rPr lang="en-US" sz="2800" baseline="30000" dirty="0" smtClean="0">
                <a:latin typeface="Times New Roman"/>
                <a:ea typeface="Times New Roman"/>
              </a:rPr>
              <a:t>th</a:t>
            </a:r>
            <a:r>
              <a:rPr lang="en-US" sz="2800" dirty="0" smtClean="0">
                <a:latin typeface="Times New Roman"/>
                <a:ea typeface="Times New Roman"/>
              </a:rPr>
              <a:t>century Catholic fresco (Cathedral of Mark, Florence, Italy) depicts a “transplant surgery” - Saints </a:t>
            </a:r>
            <a:r>
              <a:rPr lang="en-US" sz="2800" dirty="0" err="1" smtClean="0">
                <a:latin typeface="Times New Roman"/>
                <a:ea typeface="Times New Roman"/>
              </a:rPr>
              <a:t>Cosmas</a:t>
            </a:r>
            <a:r>
              <a:rPr lang="en-US" sz="2800" dirty="0" smtClean="0">
                <a:latin typeface="Times New Roman"/>
                <a:ea typeface="Times New Roman"/>
              </a:rPr>
              <a:t> and Damian transplant legs of recently deceased </a:t>
            </a:r>
            <a:r>
              <a:rPr lang="en-US" sz="2800" dirty="0" err="1" smtClean="0">
                <a:latin typeface="Times New Roman"/>
                <a:ea typeface="Times New Roman"/>
              </a:rPr>
              <a:t>personinto</a:t>
            </a:r>
            <a:r>
              <a:rPr lang="en-US" sz="2800" dirty="0" smtClean="0">
                <a:latin typeface="Times New Roman"/>
                <a:ea typeface="Times New Roman"/>
              </a:rPr>
              <a:t> some deacon Justinian. </a:t>
            </a:r>
            <a:endParaRPr lang="ru-RU" sz="2800" dirty="0" smtClean="0">
              <a:latin typeface="Times New Roman"/>
              <a:ea typeface="Times New Roman"/>
            </a:endParaRPr>
          </a:p>
          <a:p>
            <a:pPr algn="just">
              <a:spcBef>
                <a:spcPts val="600"/>
              </a:spcBef>
              <a:spcAft>
                <a:spcPts val="600"/>
              </a:spcAft>
            </a:pPr>
            <a:r>
              <a:rPr lang="en-US" sz="2800" dirty="0" smtClean="0">
                <a:latin typeface="Times New Roman"/>
                <a:ea typeface="Times New Roman"/>
              </a:rPr>
              <a:t>As Christianity became established as the state, dominant religion in Europe, the Christian Church took over the care of weak and sick. It was the duty of the deacons.</a:t>
            </a:r>
            <a:endParaRPr lang="ru-RU" sz="2800" dirty="0" smtClean="0">
              <a:latin typeface="Times New Roman"/>
              <a:ea typeface="Times New Roman"/>
            </a:endParaRPr>
          </a:p>
          <a:p>
            <a:pPr algn="just">
              <a:spcBef>
                <a:spcPts val="600"/>
              </a:spcBef>
              <a:spcAft>
                <a:spcPts val="600"/>
              </a:spcAft>
            </a:pPr>
            <a:r>
              <a:rPr lang="en-US" sz="2800" dirty="0" smtClean="0">
                <a:latin typeface="Times New Roman"/>
                <a:ea typeface="Times New Roman"/>
              </a:rPr>
              <a:t>- </a:t>
            </a:r>
            <a:r>
              <a:rPr lang="en-US" sz="2800" dirty="0" smtClean="0">
                <a:latin typeface="Times New Roman"/>
                <a:ea typeface="Times New Roman"/>
              </a:rPr>
              <a:t>The founder of genetics was the Austrian monk G. Mendel</a:t>
            </a:r>
            <a:endParaRPr lang="ru-RU" sz="2800" dirty="0">
              <a:latin typeface="Times New Roman"/>
              <a:ea typeface="Times New Roman"/>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72000" y="357166"/>
            <a:ext cx="3857652" cy="6340197"/>
          </a:xfrm>
          <a:prstGeom prst="rect">
            <a:avLst/>
          </a:prstGeom>
        </p:spPr>
        <p:txBody>
          <a:bodyPr wrap="square">
            <a:spAutoFit/>
          </a:bodyPr>
          <a:lstStyle/>
          <a:p>
            <a:pPr algn="just">
              <a:spcBef>
                <a:spcPts val="600"/>
              </a:spcBef>
              <a:spcAft>
                <a:spcPts val="600"/>
              </a:spcAft>
            </a:pPr>
            <a:r>
              <a:rPr lang="en-US" sz="3600" dirty="0" smtClean="0">
                <a:solidFill>
                  <a:srgbClr val="FFC000"/>
                </a:solidFill>
                <a:latin typeface="Times New Roman"/>
                <a:ea typeface="Times New Roman"/>
              </a:rPr>
              <a:t>Islam</a:t>
            </a:r>
            <a:endParaRPr lang="ru-RU" sz="3600" dirty="0" smtClean="0">
              <a:solidFill>
                <a:srgbClr val="FFC000"/>
              </a:solidFill>
              <a:latin typeface="Times New Roman"/>
              <a:ea typeface="Times New Roman"/>
            </a:endParaRPr>
          </a:p>
          <a:p>
            <a:pPr algn="just">
              <a:spcBef>
                <a:spcPts val="600"/>
              </a:spcBef>
              <a:spcAft>
                <a:spcPts val="600"/>
              </a:spcAft>
            </a:pPr>
            <a:r>
              <a:rPr lang="en-US" sz="3600" dirty="0" smtClean="0">
                <a:latin typeface="Times New Roman"/>
                <a:ea typeface="Times New Roman"/>
              </a:rPr>
              <a:t>Writings of Arab physicians of the Central Asian Renaissance practicing Islam have made an essential contribution into the history of medical ethics</a:t>
            </a:r>
            <a:r>
              <a:rPr lang="en-US" sz="1200" dirty="0" smtClean="0">
                <a:solidFill>
                  <a:srgbClr val="222222"/>
                </a:solidFill>
                <a:latin typeface="Times New Roman"/>
                <a:ea typeface="Times New Roman"/>
              </a:rPr>
              <a:t>.</a:t>
            </a:r>
            <a:endParaRPr lang="ru-RU" sz="1200" dirty="0">
              <a:latin typeface="Times New Roman"/>
              <a:ea typeface="Times New Roman"/>
            </a:endParaRPr>
          </a:p>
        </p:txBody>
      </p:sp>
      <p:pic>
        <p:nvPicPr>
          <p:cNvPr id="3" name="Picture 7" descr="J0301050"/>
          <p:cNvPicPr>
            <a:picLocks noChangeAspect="1" noChangeArrowheads="1"/>
          </p:cNvPicPr>
          <p:nvPr/>
        </p:nvPicPr>
        <p:blipFill>
          <a:blip r:embed="rId2"/>
          <a:srcRect/>
          <a:stretch>
            <a:fillRect/>
          </a:stretch>
        </p:blipFill>
        <p:spPr>
          <a:xfrm>
            <a:off x="357158" y="1000108"/>
            <a:ext cx="4032250" cy="4392613"/>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357686" y="285728"/>
            <a:ext cx="4572016" cy="6001643"/>
          </a:xfrm>
          <a:prstGeom prst="rect">
            <a:avLst/>
          </a:prstGeom>
        </p:spPr>
        <p:txBody>
          <a:bodyPr wrap="square">
            <a:spAutoFit/>
          </a:bodyPr>
          <a:lstStyle/>
          <a:p>
            <a:pPr algn="just">
              <a:spcBef>
                <a:spcPts val="600"/>
              </a:spcBef>
              <a:spcAft>
                <a:spcPts val="600"/>
              </a:spcAft>
            </a:pPr>
            <a:r>
              <a:rPr lang="en-US" sz="3200" dirty="0" smtClean="0">
                <a:latin typeface="Times New Roman"/>
                <a:ea typeface="Times New Roman"/>
              </a:rPr>
              <a:t>“Practical ethics of the physician” by Al-</a:t>
            </a:r>
            <a:r>
              <a:rPr lang="en-US" sz="3200" dirty="0" err="1" smtClean="0">
                <a:latin typeface="Times New Roman"/>
                <a:ea typeface="Times New Roman"/>
              </a:rPr>
              <a:t>Ruhavi</a:t>
            </a:r>
            <a:r>
              <a:rPr lang="en-US" sz="3200" dirty="0" smtClean="0">
                <a:latin typeface="Times New Roman"/>
                <a:ea typeface="Times New Roman"/>
              </a:rPr>
              <a:t>, “The Order of Medicine” by </a:t>
            </a:r>
            <a:r>
              <a:rPr lang="en-US" sz="3200" dirty="0" err="1" smtClean="0">
                <a:latin typeface="Times New Roman"/>
                <a:ea typeface="Times New Roman"/>
              </a:rPr>
              <a:t>Ibn</a:t>
            </a:r>
            <a:r>
              <a:rPr lang="en-US" sz="3200" dirty="0" smtClean="0">
                <a:latin typeface="Times New Roman"/>
                <a:ea typeface="Times New Roman"/>
              </a:rPr>
              <a:t> Ali </a:t>
            </a:r>
            <a:r>
              <a:rPr lang="en-US" sz="3200" dirty="0" err="1" smtClean="0">
                <a:latin typeface="Times New Roman"/>
                <a:ea typeface="Times New Roman"/>
              </a:rPr>
              <a:t>Useibi</a:t>
            </a:r>
            <a:r>
              <a:rPr lang="en-US" sz="3200" dirty="0" smtClean="0">
                <a:latin typeface="Times New Roman"/>
                <a:ea typeface="Times New Roman"/>
              </a:rPr>
              <a:t>, “The Canon of Medicine” and “</a:t>
            </a:r>
            <a:r>
              <a:rPr lang="en-US" sz="3200" dirty="0" err="1" smtClean="0">
                <a:latin typeface="Times New Roman"/>
                <a:ea typeface="Times New Roman"/>
              </a:rPr>
              <a:t>Furi-znama</a:t>
            </a:r>
            <a:r>
              <a:rPr lang="en-US" sz="3200" dirty="0" smtClean="0">
                <a:latin typeface="Times New Roman"/>
                <a:ea typeface="Times New Roman"/>
              </a:rPr>
              <a:t>” by </a:t>
            </a:r>
            <a:r>
              <a:rPr lang="en-US" sz="3200" dirty="0" err="1" smtClean="0">
                <a:latin typeface="Times New Roman"/>
                <a:ea typeface="Times New Roman"/>
              </a:rPr>
              <a:t>Ibn</a:t>
            </a:r>
            <a:r>
              <a:rPr lang="en-US" sz="3200" dirty="0" smtClean="0">
                <a:latin typeface="Times New Roman"/>
                <a:ea typeface="Times New Roman"/>
              </a:rPr>
              <a:t> </a:t>
            </a:r>
            <a:r>
              <a:rPr lang="en-US" sz="3200" dirty="0" err="1" smtClean="0">
                <a:latin typeface="Times New Roman"/>
                <a:ea typeface="Times New Roman"/>
              </a:rPr>
              <a:t>Sina</a:t>
            </a:r>
            <a:r>
              <a:rPr lang="en-US" sz="3200" dirty="0" smtClean="0">
                <a:latin typeface="Times New Roman"/>
                <a:ea typeface="Times New Roman"/>
              </a:rPr>
              <a:t> (</a:t>
            </a:r>
            <a:r>
              <a:rPr lang="en-US" sz="3200" dirty="0" smtClean="0">
                <a:solidFill>
                  <a:srgbClr val="FFC000"/>
                </a:solidFill>
                <a:latin typeface="Times New Roman"/>
                <a:ea typeface="Times New Roman"/>
              </a:rPr>
              <a:t>Avicenna</a:t>
            </a:r>
            <a:r>
              <a:rPr lang="en-US" sz="3200" dirty="0" smtClean="0">
                <a:latin typeface="Times New Roman"/>
                <a:ea typeface="Times New Roman"/>
              </a:rPr>
              <a:t>). Many fragments from those became popular aphorisms and were translated into Latin and European languages.</a:t>
            </a:r>
            <a:endParaRPr lang="ru-RU" sz="3200" dirty="0">
              <a:latin typeface="Times New Roman"/>
              <a:ea typeface="Times New Roman"/>
            </a:endParaRPr>
          </a:p>
        </p:txBody>
      </p:sp>
      <p:pic>
        <p:nvPicPr>
          <p:cNvPr id="3" name="Picture 7" descr="авиценна"/>
          <p:cNvPicPr>
            <a:picLocks noChangeAspect="1" noChangeArrowheads="1"/>
          </p:cNvPicPr>
          <p:nvPr/>
        </p:nvPicPr>
        <p:blipFill>
          <a:blip r:embed="rId2"/>
          <a:srcRect/>
          <a:stretch>
            <a:fillRect/>
          </a:stretch>
        </p:blipFill>
        <p:spPr>
          <a:xfrm>
            <a:off x="0" y="1285860"/>
            <a:ext cx="4248150" cy="4465637"/>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428604"/>
            <a:ext cx="8143932" cy="6406562"/>
          </a:xfrm>
          <a:prstGeom prst="rect">
            <a:avLst/>
          </a:prstGeom>
        </p:spPr>
        <p:txBody>
          <a:bodyPr wrap="square">
            <a:spAutoFit/>
          </a:bodyPr>
          <a:lstStyle/>
          <a:p>
            <a:pPr algn="just">
              <a:lnSpc>
                <a:spcPct val="115000"/>
              </a:lnSpc>
              <a:spcBef>
                <a:spcPts val="600"/>
              </a:spcBef>
              <a:spcAft>
                <a:spcPts val="600"/>
              </a:spcAft>
            </a:pPr>
            <a:r>
              <a:rPr lang="en-US" sz="4000" dirty="0" smtClean="0">
                <a:latin typeface="Times New Roman"/>
                <a:ea typeface="Times New Roman"/>
              </a:rPr>
              <a:t>Holders of medical knowledge - clergy and their assistants, providing assistance to a sick person, acted in accordance with religious regulations. </a:t>
            </a:r>
            <a:r>
              <a:rPr lang="en-US" sz="4000" b="1" dirty="0" smtClean="0">
                <a:latin typeface="Times New Roman"/>
                <a:ea typeface="Times New Roman"/>
              </a:rPr>
              <a:t>This continued until the medical profession became independent and more widespread through the establishment of medical faculties in universities.</a:t>
            </a:r>
            <a:endParaRPr lang="ru-RU" sz="4000" dirty="0">
              <a:latin typeface="Times New Roman"/>
              <a:ea typeface="Times New Roman"/>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214290"/>
            <a:ext cx="8215370" cy="5462842"/>
          </a:xfrm>
          <a:prstGeom prst="rect">
            <a:avLst/>
          </a:prstGeom>
        </p:spPr>
        <p:txBody>
          <a:bodyPr wrap="square">
            <a:spAutoFit/>
          </a:bodyPr>
          <a:lstStyle/>
          <a:p>
            <a:pPr algn="ctr">
              <a:lnSpc>
                <a:spcPct val="115000"/>
              </a:lnSpc>
              <a:spcBef>
                <a:spcPts val="600"/>
              </a:spcBef>
              <a:spcAft>
                <a:spcPts val="600"/>
              </a:spcAft>
            </a:pPr>
            <a:r>
              <a:rPr lang="en-US" sz="2400" u="sng" dirty="0" smtClean="0">
                <a:solidFill>
                  <a:srgbClr val="FFC000"/>
                </a:solidFill>
                <a:latin typeface="Times New Roman"/>
                <a:ea typeface="Times New Roman"/>
              </a:rPr>
              <a:t>Stage III of the development of the medical ethics</a:t>
            </a:r>
            <a:endParaRPr lang="ru-RU" sz="2400" dirty="0" smtClean="0">
              <a:solidFill>
                <a:srgbClr val="FFC000"/>
              </a:solidFill>
              <a:latin typeface="Times New Roman"/>
              <a:ea typeface="Times New Roman"/>
            </a:endParaRPr>
          </a:p>
          <a:p>
            <a:pPr algn="ctr">
              <a:lnSpc>
                <a:spcPct val="115000"/>
              </a:lnSpc>
              <a:spcBef>
                <a:spcPts val="600"/>
              </a:spcBef>
              <a:spcAft>
                <a:spcPts val="600"/>
              </a:spcAft>
            </a:pPr>
            <a:r>
              <a:rPr lang="en-US" sz="2400" u="sng" dirty="0" smtClean="0">
                <a:solidFill>
                  <a:srgbClr val="FFC000"/>
                </a:solidFill>
                <a:latin typeface="Times New Roman"/>
                <a:ea typeface="Times New Roman"/>
              </a:rPr>
              <a:t>Establishment of medical faculties at universities and Association of doctors in corporations</a:t>
            </a:r>
            <a:endParaRPr lang="ru-RU" sz="2400" dirty="0" smtClean="0">
              <a:solidFill>
                <a:srgbClr val="FFC000"/>
              </a:solidFill>
              <a:latin typeface="Times New Roman"/>
              <a:ea typeface="Times New Roman"/>
            </a:endParaRPr>
          </a:p>
          <a:p>
            <a:pPr algn="just">
              <a:lnSpc>
                <a:spcPct val="115000"/>
              </a:lnSpc>
              <a:spcBef>
                <a:spcPts val="600"/>
              </a:spcBef>
              <a:spcAft>
                <a:spcPts val="600"/>
              </a:spcAft>
            </a:pPr>
            <a:r>
              <a:rPr lang="en-US" sz="2400" dirty="0" smtClean="0">
                <a:latin typeface="Times New Roman"/>
                <a:ea typeface="Times New Roman"/>
              </a:rPr>
              <a:t>School </a:t>
            </a:r>
            <a:r>
              <a:rPr lang="en-US" sz="2400" dirty="0" err="1" smtClean="0">
                <a:latin typeface="Times New Roman"/>
                <a:ea typeface="Times New Roman"/>
              </a:rPr>
              <a:t>MedicaSalernitana</a:t>
            </a:r>
            <a:r>
              <a:rPr lang="en-US" sz="2400" dirty="0" smtClean="0">
                <a:latin typeface="Times New Roman"/>
                <a:ea typeface="Times New Roman"/>
              </a:rPr>
              <a:t>, </a:t>
            </a:r>
            <a:r>
              <a:rPr lang="en-US" sz="2400" dirty="0" smtClean="0">
                <a:solidFill>
                  <a:srgbClr val="FFC000"/>
                </a:solidFill>
                <a:latin typeface="Times New Roman"/>
                <a:ea typeface="Times New Roman"/>
              </a:rPr>
              <a:t>the Medical School of Salerno</a:t>
            </a:r>
            <a:r>
              <a:rPr lang="en-US" sz="2400" dirty="0" smtClean="0">
                <a:latin typeface="Times New Roman"/>
                <a:ea typeface="Times New Roman"/>
              </a:rPr>
              <a:t>, was founded in the 10</a:t>
            </a:r>
            <a:r>
              <a:rPr lang="en-US" sz="2400" baseline="30000" dirty="0" smtClean="0">
                <a:latin typeface="Times New Roman"/>
                <a:ea typeface="Times New Roman"/>
              </a:rPr>
              <a:t>th</a:t>
            </a:r>
            <a:r>
              <a:rPr lang="en-US" sz="2400" dirty="0" smtClean="0">
                <a:latin typeface="Times New Roman"/>
                <a:ea typeface="Times New Roman"/>
              </a:rPr>
              <a:t> century and rose to prominence in the 12</a:t>
            </a:r>
            <a:r>
              <a:rPr lang="en-US" sz="2400" baseline="30000" dirty="0" smtClean="0">
                <a:latin typeface="Times New Roman"/>
                <a:ea typeface="Times New Roman"/>
              </a:rPr>
              <a:t>th</a:t>
            </a:r>
            <a:r>
              <a:rPr lang="en-US" sz="2400" dirty="0" smtClean="0">
                <a:latin typeface="Times New Roman"/>
                <a:ea typeface="Times New Roman"/>
              </a:rPr>
              <a:t> century. The School was involved in the translation of medical books from Arabic into Latin. It was a secular, not a church school. Her main merit is the creation of new medical literature. The curriculum </a:t>
            </a:r>
            <a:r>
              <a:rPr lang="en-US" sz="2400" dirty="0" err="1" smtClean="0">
                <a:latin typeface="Times New Roman"/>
                <a:ea typeface="Times New Roman"/>
              </a:rPr>
              <a:t>studiorum</a:t>
            </a:r>
            <a:r>
              <a:rPr lang="en-US" sz="2400" dirty="0" smtClean="0">
                <a:latin typeface="Times New Roman"/>
                <a:ea typeface="Times New Roman"/>
              </a:rPr>
              <a:t> consisted of </a:t>
            </a:r>
            <a:r>
              <a:rPr lang="en-US" sz="2400" dirty="0" smtClean="0">
                <a:solidFill>
                  <a:srgbClr val="FFC000"/>
                </a:solidFill>
                <a:latin typeface="Times New Roman"/>
                <a:ea typeface="Times New Roman"/>
              </a:rPr>
              <a:t>3 years of philosophy</a:t>
            </a:r>
            <a:r>
              <a:rPr lang="en-US" sz="2400" dirty="0" smtClean="0">
                <a:latin typeface="Times New Roman"/>
                <a:ea typeface="Times New Roman"/>
              </a:rPr>
              <a:t>, </a:t>
            </a:r>
            <a:r>
              <a:rPr lang="en-US" sz="2400" dirty="0" smtClean="0">
                <a:solidFill>
                  <a:srgbClr val="FFC000"/>
                </a:solidFill>
                <a:latin typeface="Times New Roman"/>
                <a:ea typeface="Times New Roman"/>
              </a:rPr>
              <a:t>5 years of </a:t>
            </a:r>
            <a:r>
              <a:rPr lang="en-US" sz="2400" dirty="0" err="1" smtClean="0">
                <a:solidFill>
                  <a:srgbClr val="FFC000"/>
                </a:solidFill>
                <a:latin typeface="Times New Roman"/>
                <a:ea typeface="Times New Roman"/>
              </a:rPr>
              <a:t>medicineand</a:t>
            </a:r>
            <a:r>
              <a:rPr lang="en-US" sz="2400" dirty="0" smtClean="0">
                <a:solidFill>
                  <a:srgbClr val="FFC000"/>
                </a:solidFill>
                <a:latin typeface="Times New Roman"/>
                <a:ea typeface="Times New Roman"/>
              </a:rPr>
              <a:t> a year of practice</a:t>
            </a:r>
            <a:r>
              <a:rPr lang="en-US" sz="2400" dirty="0" smtClean="0">
                <a:latin typeface="Times New Roman"/>
                <a:ea typeface="Times New Roman"/>
              </a:rPr>
              <a:t>. After the exam, a license was issued. It was the first faculty in the East. Following this faculty, universities began to open in Europe.</a:t>
            </a:r>
            <a:endParaRPr lang="ru-RU" sz="2400" dirty="0">
              <a:latin typeface="Times New Roman"/>
              <a:ea typeface="Times New Roman"/>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357167"/>
            <a:ext cx="8572560" cy="5226046"/>
          </a:xfrm>
          <a:prstGeom prst="rect">
            <a:avLst/>
          </a:prstGeom>
        </p:spPr>
        <p:txBody>
          <a:bodyPr wrap="square">
            <a:spAutoFit/>
          </a:bodyPr>
          <a:lstStyle/>
          <a:p>
            <a:pPr algn="ctr">
              <a:lnSpc>
                <a:spcPct val="115000"/>
              </a:lnSpc>
              <a:spcBef>
                <a:spcPts val="600"/>
              </a:spcBef>
              <a:spcAft>
                <a:spcPts val="600"/>
              </a:spcAft>
            </a:pPr>
            <a:r>
              <a:rPr lang="en-US" sz="2400" u="sng" dirty="0" smtClean="0">
                <a:solidFill>
                  <a:srgbClr val="FFC000"/>
                </a:solidFill>
                <a:latin typeface="Times New Roman"/>
                <a:ea typeface="Times New Roman"/>
              </a:rPr>
              <a:t>Stage III of the development of the medical ethics</a:t>
            </a:r>
            <a:endParaRPr lang="ru-RU" sz="2400" dirty="0" smtClean="0">
              <a:solidFill>
                <a:srgbClr val="FFC000"/>
              </a:solidFill>
              <a:latin typeface="Times New Roman"/>
              <a:ea typeface="Times New Roman"/>
            </a:endParaRPr>
          </a:p>
          <a:p>
            <a:pPr algn="ctr">
              <a:lnSpc>
                <a:spcPct val="115000"/>
              </a:lnSpc>
              <a:spcBef>
                <a:spcPts val="600"/>
              </a:spcBef>
              <a:spcAft>
                <a:spcPts val="600"/>
              </a:spcAft>
            </a:pPr>
            <a:r>
              <a:rPr lang="en-US" sz="2400" u="sng" dirty="0" smtClean="0">
                <a:solidFill>
                  <a:srgbClr val="FFC000"/>
                </a:solidFill>
                <a:latin typeface="Times New Roman"/>
                <a:ea typeface="Times New Roman"/>
              </a:rPr>
              <a:t>Establishment of medical faculties at universities and Association of doctors in corporations</a:t>
            </a:r>
            <a:endParaRPr lang="ru-RU" sz="2400" dirty="0" smtClean="0">
              <a:solidFill>
                <a:srgbClr val="FFC000"/>
              </a:solidFill>
              <a:latin typeface="Times New Roman"/>
              <a:ea typeface="Times New Roman"/>
            </a:endParaRPr>
          </a:p>
          <a:p>
            <a:pPr algn="just">
              <a:lnSpc>
                <a:spcPct val="115000"/>
              </a:lnSpc>
              <a:spcBef>
                <a:spcPts val="600"/>
              </a:spcBef>
              <a:spcAft>
                <a:spcPts val="600"/>
              </a:spcAft>
            </a:pPr>
            <a:r>
              <a:rPr lang="en-US" sz="3200" dirty="0" smtClean="0">
                <a:latin typeface="Times New Roman"/>
                <a:ea typeface="Times New Roman"/>
              </a:rPr>
              <a:t>The first Russian university Moscow University was opened in 1755 and the faculty of Medicine began its work in 1758. </a:t>
            </a:r>
            <a:endParaRPr lang="ru-RU" sz="3200" dirty="0" smtClean="0">
              <a:latin typeface="Times New Roman"/>
              <a:ea typeface="Times New Roman"/>
            </a:endParaRPr>
          </a:p>
          <a:p>
            <a:pPr algn="just">
              <a:lnSpc>
                <a:spcPct val="115000"/>
              </a:lnSpc>
              <a:spcBef>
                <a:spcPts val="600"/>
              </a:spcBef>
              <a:spcAft>
                <a:spcPts val="600"/>
              </a:spcAft>
            </a:pPr>
            <a:r>
              <a:rPr lang="en-US" sz="3200" dirty="0" smtClean="0">
                <a:latin typeface="Times New Roman"/>
                <a:ea typeface="Times New Roman"/>
              </a:rPr>
              <a:t>A great role in the development of medical science in Russia played the works of the Dean of the faculty of medicine M. </a:t>
            </a:r>
            <a:r>
              <a:rPr lang="en-US" sz="3200" dirty="0" err="1" smtClean="0">
                <a:latin typeface="Times New Roman"/>
                <a:ea typeface="Times New Roman"/>
              </a:rPr>
              <a:t>Ya</a:t>
            </a:r>
            <a:r>
              <a:rPr lang="en-US" sz="3200" dirty="0" smtClean="0">
                <a:latin typeface="Times New Roman"/>
                <a:ea typeface="Times New Roman"/>
              </a:rPr>
              <a:t>. </a:t>
            </a:r>
            <a:r>
              <a:rPr lang="en-US" sz="3200" dirty="0" err="1" smtClean="0">
                <a:latin typeface="Times New Roman"/>
                <a:ea typeface="Times New Roman"/>
              </a:rPr>
              <a:t>Mudrov</a:t>
            </a:r>
            <a:r>
              <a:rPr lang="en-US" sz="2400" dirty="0" smtClean="0">
                <a:solidFill>
                  <a:srgbClr val="222222"/>
                </a:solidFill>
                <a:latin typeface="Times New Roman"/>
                <a:ea typeface="Times New Roman"/>
              </a:rPr>
              <a:t>.</a:t>
            </a:r>
            <a:endParaRPr lang="ru-RU" sz="2400" dirty="0">
              <a:latin typeface="Times New Roman"/>
              <a:ea typeface="Times New Roman"/>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71472" y="214290"/>
            <a:ext cx="4214842" cy="5496889"/>
          </a:xfrm>
          <a:prstGeom prst="rect">
            <a:avLst/>
          </a:prstGeom>
        </p:spPr>
        <p:txBody>
          <a:bodyPr wrap="square">
            <a:spAutoFit/>
          </a:bodyPr>
          <a:lstStyle/>
          <a:p>
            <a:pPr lvl="0" algn="just">
              <a:lnSpc>
                <a:spcPct val="115000"/>
              </a:lnSpc>
              <a:spcBef>
                <a:spcPts val="600"/>
              </a:spcBef>
              <a:spcAft>
                <a:spcPts val="600"/>
              </a:spcAft>
            </a:pPr>
            <a:r>
              <a:rPr lang="en-US" sz="3200" b="1" dirty="0" err="1" smtClean="0">
                <a:solidFill>
                  <a:srgbClr val="FFC000"/>
                </a:solidFill>
                <a:latin typeface="Times New Roman"/>
                <a:ea typeface="Times New Roman"/>
              </a:rPr>
              <a:t>M.Ya.Mudrov</a:t>
            </a:r>
            <a:endParaRPr lang="ru-RU" sz="3200" dirty="0" smtClean="0">
              <a:solidFill>
                <a:srgbClr val="FFC000"/>
              </a:solidFill>
              <a:latin typeface="Times New Roman"/>
              <a:ea typeface="Times New Roman"/>
            </a:endParaRPr>
          </a:p>
          <a:p>
            <a:pPr lvl="0" algn="just">
              <a:lnSpc>
                <a:spcPct val="115000"/>
              </a:lnSpc>
              <a:spcBef>
                <a:spcPts val="600"/>
              </a:spcBef>
              <a:spcAft>
                <a:spcPts val="600"/>
              </a:spcAft>
            </a:pPr>
            <a:r>
              <a:rPr lang="en-US" sz="3200" dirty="0" smtClean="0">
                <a:latin typeface="Times New Roman"/>
                <a:ea typeface="Times New Roman"/>
              </a:rPr>
              <a:t>“Word about piety and moral qualities of a Hippocratic doctor” (1814)</a:t>
            </a:r>
            <a:endParaRPr lang="ru-RU" sz="3200" dirty="0" smtClean="0">
              <a:latin typeface="Times New Roman"/>
              <a:ea typeface="Times New Roman"/>
            </a:endParaRPr>
          </a:p>
          <a:p>
            <a:pPr lvl="0" algn="just">
              <a:lnSpc>
                <a:spcPct val="115000"/>
              </a:lnSpc>
              <a:spcBef>
                <a:spcPts val="600"/>
              </a:spcBef>
              <a:spcAft>
                <a:spcPts val="600"/>
              </a:spcAft>
            </a:pPr>
            <a:r>
              <a:rPr lang="en-US" sz="3200" dirty="0" smtClean="0">
                <a:latin typeface="Times New Roman"/>
                <a:ea typeface="Times New Roman"/>
              </a:rPr>
              <a:t>“The Word about a way to learn and study applied </a:t>
            </a:r>
            <a:r>
              <a:rPr lang="en-US" sz="3200" dirty="0" smtClean="0">
                <a:latin typeface="Times New Roman"/>
                <a:ea typeface="Times New Roman"/>
              </a:rPr>
              <a:t>medicine” (1820)</a:t>
            </a:r>
            <a:endParaRPr lang="ru-RU" sz="3200" dirty="0"/>
          </a:p>
        </p:txBody>
      </p:sp>
      <p:pic>
        <p:nvPicPr>
          <p:cNvPr id="4" name="Picture 4" descr="31"/>
          <p:cNvPicPr>
            <a:picLocks noChangeAspect="1" noChangeArrowheads="1"/>
          </p:cNvPicPr>
          <p:nvPr/>
        </p:nvPicPr>
        <p:blipFill>
          <a:blip r:embed="rId2"/>
          <a:srcRect/>
          <a:stretch>
            <a:fillRect/>
          </a:stretch>
        </p:blipFill>
        <p:spPr bwMode="auto">
          <a:xfrm>
            <a:off x="5197788" y="404812"/>
            <a:ext cx="3676338" cy="538164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3000" fill="hold"/>
                                        <p:tgtEl>
                                          <p:spTgt spid="4"/>
                                        </p:tgtEl>
                                        <p:attrNameLst>
                                          <p:attrName>ppt_w</p:attrName>
                                        </p:attrNameLst>
                                      </p:cBhvr>
                                      <p:tavLst>
                                        <p:tav tm="0">
                                          <p:val>
                                            <p:fltVal val="0"/>
                                          </p:val>
                                        </p:tav>
                                        <p:tav tm="100000">
                                          <p:val>
                                            <p:strVal val="#ppt_w"/>
                                          </p:val>
                                        </p:tav>
                                      </p:tavLst>
                                    </p:anim>
                                    <p:anim calcmode="lin" valueType="num">
                                      <p:cBhvr>
                                        <p:cTn id="8" dur="3000" fill="hold"/>
                                        <p:tgtEl>
                                          <p:spTgt spid="4"/>
                                        </p:tgtEl>
                                        <p:attrNameLst>
                                          <p:attrName>ppt_h</p:attrName>
                                        </p:attrNameLst>
                                      </p:cBhvr>
                                      <p:tavLst>
                                        <p:tav tm="0">
                                          <p:val>
                                            <p:fltVal val="0"/>
                                          </p:val>
                                        </p:tav>
                                        <p:tav tm="100000">
                                          <p:val>
                                            <p:strVal val="#ppt_h"/>
                                          </p:val>
                                        </p:tav>
                                      </p:tavLst>
                                    </p:anim>
                                    <p:animEffect transition="in" filter="fade">
                                      <p:cBhvr>
                                        <p:cTn id="9"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500043"/>
            <a:ext cx="8643998" cy="5767733"/>
          </a:xfrm>
          <a:prstGeom prst="rect">
            <a:avLst/>
          </a:prstGeom>
        </p:spPr>
        <p:txBody>
          <a:bodyPr wrap="square">
            <a:spAutoFit/>
          </a:bodyPr>
          <a:lstStyle/>
          <a:p>
            <a:pPr algn="just">
              <a:lnSpc>
                <a:spcPct val="115000"/>
              </a:lnSpc>
              <a:spcBef>
                <a:spcPts val="600"/>
              </a:spcBef>
              <a:spcAft>
                <a:spcPts val="600"/>
              </a:spcAft>
            </a:pPr>
            <a:r>
              <a:rPr lang="en-US" sz="2400" u="sng" dirty="0" smtClean="0">
                <a:solidFill>
                  <a:srgbClr val="FFC000"/>
                </a:solidFill>
                <a:latin typeface="Times New Roman"/>
                <a:ea typeface="Times New Roman"/>
              </a:rPr>
              <a:t>Stage III of the development of the medical ethics</a:t>
            </a:r>
            <a:endParaRPr lang="ru-RU" sz="2400" dirty="0" smtClean="0">
              <a:solidFill>
                <a:srgbClr val="FFC000"/>
              </a:solidFill>
              <a:latin typeface="Times New Roman"/>
              <a:ea typeface="Times New Roman"/>
            </a:endParaRPr>
          </a:p>
          <a:p>
            <a:pPr algn="just">
              <a:lnSpc>
                <a:spcPct val="115000"/>
              </a:lnSpc>
              <a:spcBef>
                <a:spcPts val="600"/>
              </a:spcBef>
              <a:spcAft>
                <a:spcPts val="600"/>
              </a:spcAft>
            </a:pPr>
            <a:r>
              <a:rPr lang="en-US" sz="3600" dirty="0" smtClean="0">
                <a:latin typeface="Times New Roman"/>
                <a:ea typeface="Times New Roman"/>
              </a:rPr>
              <a:t>At </a:t>
            </a:r>
            <a:r>
              <a:rPr lang="en-US" sz="3600" dirty="0" smtClean="0">
                <a:latin typeface="Times New Roman"/>
                <a:ea typeface="Times New Roman"/>
              </a:rPr>
              <a:t>the beginning of the 19th century, an English doctor from Manchester Th. </a:t>
            </a:r>
            <a:r>
              <a:rPr lang="en-US" sz="3600" dirty="0" smtClean="0">
                <a:solidFill>
                  <a:srgbClr val="FFC000"/>
                </a:solidFill>
                <a:latin typeface="Times New Roman"/>
                <a:ea typeface="Times New Roman"/>
              </a:rPr>
              <a:t>Percival</a:t>
            </a:r>
            <a:r>
              <a:rPr lang="en-US" sz="3600" dirty="0" smtClean="0">
                <a:latin typeface="Times New Roman"/>
                <a:ea typeface="Times New Roman"/>
              </a:rPr>
              <a:t> in the book "Medical Ethics" laid out a set of established rules and guidelines regarding the conduct of doctors and surgeons in hospitals and private practice, with regard to pharmacists in cases that require knowledge of the laws (1803).</a:t>
            </a:r>
            <a:endParaRPr lang="ru-RU" sz="3600" dirty="0">
              <a:latin typeface="Times New Roman"/>
              <a:ea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357166"/>
            <a:ext cx="8429684" cy="5775107"/>
          </a:xfrm>
          <a:prstGeom prst="rect">
            <a:avLst/>
          </a:prstGeom>
        </p:spPr>
        <p:txBody>
          <a:bodyPr wrap="square">
            <a:spAutoFit/>
          </a:bodyPr>
          <a:lstStyle/>
          <a:p>
            <a:pPr marL="342900" lvl="0" indent="-342900">
              <a:lnSpc>
                <a:spcPct val="115000"/>
              </a:lnSpc>
              <a:spcAft>
                <a:spcPts val="0"/>
              </a:spcAft>
              <a:buFont typeface="+mj-lt"/>
              <a:buAutoNum type="arabicPeriod"/>
            </a:pPr>
            <a:r>
              <a:rPr lang="en-US" sz="3600" b="1" dirty="0" smtClean="0">
                <a:latin typeface="Times New Roman" pitchFamily="18" charset="0"/>
                <a:ea typeface="Calibri"/>
                <a:cs typeface="Times New Roman" pitchFamily="18" charset="0"/>
              </a:rPr>
              <a:t>Morality </a:t>
            </a:r>
            <a:r>
              <a:rPr lang="en-US" sz="3600" dirty="0" smtClean="0">
                <a:latin typeface="Times New Roman" pitchFamily="18" charset="0"/>
                <a:ea typeface="Calibri"/>
                <a:cs typeface="Times New Roman" pitchFamily="18" charset="0"/>
              </a:rPr>
              <a:t>is a form of public consciousness of people, which is determined by social being, i.e. is socially determined.</a:t>
            </a:r>
            <a:endParaRPr lang="ru-RU" sz="3600" dirty="0">
              <a:latin typeface="Times New Roman" pitchFamily="18" charset="0"/>
              <a:ea typeface="Calibri"/>
              <a:cs typeface="Times New Roman" pitchFamily="18" charset="0"/>
            </a:endParaRPr>
          </a:p>
          <a:p>
            <a:pPr marL="408940">
              <a:lnSpc>
                <a:spcPct val="115000"/>
              </a:lnSpc>
              <a:spcAft>
                <a:spcPts val="1000"/>
              </a:spcAft>
            </a:pPr>
            <a:r>
              <a:rPr lang="en-US" sz="3600" b="1" dirty="0" smtClean="0">
                <a:latin typeface="Times New Roman" pitchFamily="18" charset="0"/>
                <a:ea typeface="Calibri"/>
                <a:cs typeface="Times New Roman" pitchFamily="18" charset="0"/>
              </a:rPr>
              <a:t>Ethics</a:t>
            </a:r>
            <a:r>
              <a:rPr lang="ru-RU" sz="3600" b="1" dirty="0" smtClean="0">
                <a:latin typeface="Times New Roman" pitchFamily="18" charset="0"/>
                <a:ea typeface="Calibri"/>
                <a:cs typeface="Times New Roman" pitchFamily="18" charset="0"/>
              </a:rPr>
              <a:t> </a:t>
            </a:r>
            <a:r>
              <a:rPr lang="en-US" sz="3600" b="1" dirty="0" smtClean="0">
                <a:latin typeface="Times New Roman" pitchFamily="18" charset="0"/>
                <a:ea typeface="Calibri"/>
                <a:cs typeface="Times New Roman" pitchFamily="18" charset="0"/>
              </a:rPr>
              <a:t>are</a:t>
            </a:r>
            <a:r>
              <a:rPr lang="ru-RU" sz="3600" b="1" dirty="0" smtClean="0">
                <a:latin typeface="Times New Roman" pitchFamily="18" charset="0"/>
                <a:ea typeface="Calibri"/>
                <a:cs typeface="Times New Roman" pitchFamily="18" charset="0"/>
              </a:rPr>
              <a:t> </a:t>
            </a:r>
            <a:r>
              <a:rPr lang="en-US" sz="3600" b="1" dirty="0" smtClean="0">
                <a:latin typeface="Times New Roman" pitchFamily="18" charset="0"/>
                <a:ea typeface="Calibri"/>
                <a:cs typeface="Times New Roman" pitchFamily="18" charset="0"/>
              </a:rPr>
              <a:t> </a:t>
            </a:r>
            <a:r>
              <a:rPr lang="en-US" sz="3600" dirty="0" smtClean="0">
                <a:latin typeface="Times New Roman" pitchFamily="18" charset="0"/>
                <a:ea typeface="Calibri"/>
                <a:cs typeface="Times New Roman" pitchFamily="18" charset="0"/>
              </a:rPr>
              <a:t>a real embodiment of</a:t>
            </a:r>
            <a:r>
              <a:rPr lang="ru-RU" sz="3600" dirty="0" smtClean="0">
                <a:latin typeface="Times New Roman" pitchFamily="18" charset="0"/>
                <a:ea typeface="Calibri"/>
                <a:cs typeface="Times New Roman" pitchFamily="18" charset="0"/>
              </a:rPr>
              <a:t> </a:t>
            </a:r>
            <a:r>
              <a:rPr lang="en-US" sz="3600" dirty="0" smtClean="0">
                <a:latin typeface="Times New Roman" pitchFamily="18" charset="0"/>
                <a:ea typeface="Calibri"/>
                <a:cs typeface="Times New Roman" pitchFamily="18" charset="0"/>
              </a:rPr>
              <a:t>socially accepted codes of behavior that are applicable in the immediate surroundings, through a set of customs, manners, behavior of people.</a:t>
            </a:r>
            <a:endParaRPr lang="ru-RU" sz="3600" dirty="0">
              <a:latin typeface="Times New Roman" pitchFamily="18" charset="0"/>
              <a:ea typeface="Calibri"/>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285728"/>
            <a:ext cx="8358246" cy="5496889"/>
          </a:xfrm>
          <a:prstGeom prst="rect">
            <a:avLst/>
          </a:prstGeom>
          <a:solidFill>
            <a:srgbClr val="FFC000"/>
          </a:solidFill>
        </p:spPr>
        <p:txBody>
          <a:bodyPr wrap="square">
            <a:spAutoFit/>
          </a:bodyPr>
          <a:lstStyle/>
          <a:p>
            <a:pPr algn="ctr">
              <a:lnSpc>
                <a:spcPct val="115000"/>
              </a:lnSpc>
              <a:spcBef>
                <a:spcPts val="600"/>
              </a:spcBef>
              <a:spcAft>
                <a:spcPts val="600"/>
              </a:spcAft>
            </a:pPr>
            <a:r>
              <a:rPr lang="en-US" sz="3600" u="sng" dirty="0" smtClean="0">
                <a:solidFill>
                  <a:srgbClr val="222222"/>
                </a:solidFill>
                <a:latin typeface="Times New Roman"/>
                <a:ea typeface="Times New Roman"/>
              </a:rPr>
              <a:t>Stage </a:t>
            </a:r>
            <a:r>
              <a:rPr lang="en-US" sz="3600" u="sng" dirty="0" smtClean="0">
                <a:solidFill>
                  <a:srgbClr val="222222"/>
                </a:solidFill>
                <a:latin typeface="Times New Roman"/>
                <a:ea typeface="Times New Roman"/>
              </a:rPr>
              <a:t>IV of </a:t>
            </a:r>
            <a:r>
              <a:rPr lang="en-US" sz="3600" u="sng" dirty="0" smtClean="0">
                <a:solidFill>
                  <a:srgbClr val="222222"/>
                </a:solidFill>
                <a:latin typeface="Times New Roman"/>
                <a:ea typeface="Times New Roman"/>
              </a:rPr>
              <a:t>the development of the medical ethics</a:t>
            </a:r>
            <a:endParaRPr lang="ru-RU" sz="3600" dirty="0" smtClean="0">
              <a:latin typeface="Times New Roman"/>
              <a:ea typeface="Times New Roman"/>
            </a:endParaRPr>
          </a:p>
          <a:p>
            <a:pPr algn="ctr">
              <a:lnSpc>
                <a:spcPct val="115000"/>
              </a:lnSpc>
              <a:spcBef>
                <a:spcPts val="600"/>
              </a:spcBef>
              <a:spcAft>
                <a:spcPts val="600"/>
              </a:spcAft>
            </a:pPr>
            <a:r>
              <a:rPr lang="en-US" sz="3600" u="sng" dirty="0" smtClean="0">
                <a:solidFill>
                  <a:srgbClr val="222222"/>
                </a:solidFill>
                <a:latin typeface="Times New Roman"/>
                <a:ea typeface="Times New Roman"/>
              </a:rPr>
              <a:t>Deontological stage</a:t>
            </a:r>
            <a:endParaRPr lang="ru-RU" sz="3600" dirty="0" smtClean="0">
              <a:latin typeface="Times New Roman"/>
              <a:ea typeface="Times New Roman"/>
            </a:endParaRPr>
          </a:p>
          <a:p>
            <a:pPr algn="just">
              <a:lnSpc>
                <a:spcPct val="115000"/>
              </a:lnSpc>
              <a:spcBef>
                <a:spcPts val="600"/>
              </a:spcBef>
              <a:spcAft>
                <a:spcPts val="600"/>
              </a:spcAft>
            </a:pPr>
            <a:r>
              <a:rPr lang="en-US" sz="3600" u="sng" dirty="0" smtClean="0">
                <a:solidFill>
                  <a:srgbClr val="222222"/>
                </a:solidFill>
                <a:latin typeface="Times New Roman"/>
                <a:ea typeface="Times New Roman"/>
              </a:rPr>
              <a:t>Deontology</a:t>
            </a:r>
            <a:r>
              <a:rPr lang="en-US" sz="3600" dirty="0" smtClean="0">
                <a:solidFill>
                  <a:srgbClr val="222222"/>
                </a:solidFill>
                <a:latin typeface="Times New Roman"/>
                <a:ea typeface="Times New Roman"/>
              </a:rPr>
              <a:t> (from Greek </a:t>
            </a:r>
            <a:r>
              <a:rPr lang="en-US" sz="3600" i="1" dirty="0" err="1" smtClean="0">
                <a:solidFill>
                  <a:srgbClr val="222222"/>
                </a:solidFill>
                <a:latin typeface="Times New Roman"/>
                <a:ea typeface="Times New Roman"/>
              </a:rPr>
              <a:t>deontos</a:t>
            </a:r>
            <a:r>
              <a:rPr lang="en-US" sz="3600" i="1" dirty="0" smtClean="0">
                <a:solidFill>
                  <a:srgbClr val="222222"/>
                </a:solidFill>
                <a:latin typeface="Times New Roman"/>
                <a:ea typeface="Times New Roman"/>
              </a:rPr>
              <a:t> – “</a:t>
            </a:r>
            <a:r>
              <a:rPr lang="en-US" sz="3600" dirty="0" smtClean="0">
                <a:solidFill>
                  <a:srgbClr val="222222"/>
                </a:solidFill>
                <a:latin typeface="Times New Roman"/>
                <a:ea typeface="Times New Roman"/>
              </a:rPr>
              <a:t>obligation, </a:t>
            </a:r>
            <a:r>
              <a:rPr lang="en-US" sz="3600" dirty="0" smtClean="0">
                <a:solidFill>
                  <a:srgbClr val="222222"/>
                </a:solidFill>
                <a:latin typeface="Times New Roman"/>
                <a:ea typeface="Times New Roman"/>
              </a:rPr>
              <a:t>duty ”</a:t>
            </a:r>
            <a:r>
              <a:rPr lang="en-US" sz="3600" i="1" dirty="0" smtClean="0">
                <a:solidFill>
                  <a:srgbClr val="222222"/>
                </a:solidFill>
                <a:latin typeface="Times New Roman"/>
                <a:ea typeface="Times New Roman"/>
              </a:rPr>
              <a:t>logos </a:t>
            </a:r>
            <a:r>
              <a:rPr lang="en-US" sz="3600" dirty="0" smtClean="0">
                <a:solidFill>
                  <a:srgbClr val="222222"/>
                </a:solidFill>
                <a:latin typeface="Times New Roman"/>
                <a:ea typeface="Times New Roman"/>
              </a:rPr>
              <a:t> - science)  - ethical theories </a:t>
            </a:r>
            <a:r>
              <a:rPr lang="en-US" sz="3600" dirty="0" smtClean="0">
                <a:solidFill>
                  <a:srgbClr val="000000"/>
                </a:solidFill>
                <a:latin typeface="Times New Roman"/>
                <a:ea typeface="Times New Roman"/>
              </a:rPr>
              <a:t>that place special emphasis on the relationships between duty and </a:t>
            </a:r>
            <a:r>
              <a:rPr lang="en-US" sz="3600" dirty="0" smtClean="0">
                <a:solidFill>
                  <a:srgbClr val="000000"/>
                </a:solidFill>
                <a:latin typeface="Times New Roman"/>
                <a:ea typeface="Times New Roman"/>
              </a:rPr>
              <a:t>the </a:t>
            </a:r>
            <a:r>
              <a:rPr lang="en-US" sz="3600" dirty="0" smtClean="0">
                <a:solidFill>
                  <a:srgbClr val="000000"/>
                </a:solidFill>
                <a:latin typeface="Times New Roman"/>
                <a:ea typeface="Times New Roman"/>
                <a:hlinkClick r:id="rId2"/>
              </a:rPr>
              <a:t>morality</a:t>
            </a:r>
            <a:r>
              <a:rPr lang="en-US" sz="3600" dirty="0" smtClean="0">
                <a:solidFill>
                  <a:srgbClr val="000000"/>
                </a:solidFill>
                <a:latin typeface="Times New Roman"/>
                <a:ea typeface="Times New Roman"/>
              </a:rPr>
              <a:t> of </a:t>
            </a:r>
            <a:r>
              <a:rPr lang="en-US" sz="3600" dirty="0" smtClean="0">
                <a:solidFill>
                  <a:srgbClr val="000000"/>
                </a:solidFill>
                <a:latin typeface="Times New Roman"/>
                <a:ea typeface="Times New Roman"/>
              </a:rPr>
              <a:t>human actions.</a:t>
            </a:r>
            <a:endParaRPr lang="ru-RU" sz="3600" dirty="0">
              <a:latin typeface="Times New Roman"/>
              <a:ea typeface="Times New Roman"/>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357166"/>
            <a:ext cx="8286808" cy="5447645"/>
          </a:xfrm>
          <a:prstGeom prst="rect">
            <a:avLst/>
          </a:prstGeom>
        </p:spPr>
        <p:txBody>
          <a:bodyPr wrap="square">
            <a:spAutoFit/>
          </a:bodyPr>
          <a:lstStyle/>
          <a:p>
            <a:pPr algn="just">
              <a:lnSpc>
                <a:spcPct val="115000"/>
              </a:lnSpc>
              <a:spcBef>
                <a:spcPts val="600"/>
              </a:spcBef>
              <a:spcAft>
                <a:spcPts val="600"/>
              </a:spcAft>
            </a:pPr>
            <a:r>
              <a:rPr lang="en-US" sz="4000" dirty="0" smtClean="0">
                <a:latin typeface="Times New Roman"/>
                <a:ea typeface="Times New Roman"/>
              </a:rPr>
              <a:t>The fourth stage of the development of the medical ethics (</a:t>
            </a:r>
            <a:r>
              <a:rPr lang="en-US" sz="4000" dirty="0" err="1" smtClean="0">
                <a:latin typeface="Times New Roman"/>
                <a:ea typeface="Times New Roman"/>
              </a:rPr>
              <a:t>deotological</a:t>
            </a:r>
            <a:r>
              <a:rPr lang="en-US" sz="4000" dirty="0" smtClean="0">
                <a:latin typeface="Times New Roman"/>
                <a:ea typeface="Times New Roman"/>
              </a:rPr>
              <a:t>) began in the era of capitalisms.</a:t>
            </a:r>
            <a:endParaRPr lang="ru-RU" sz="4000" dirty="0" smtClean="0">
              <a:latin typeface="Times New Roman"/>
              <a:ea typeface="Times New Roman"/>
            </a:endParaRPr>
          </a:p>
          <a:p>
            <a:pPr algn="just">
              <a:spcBef>
                <a:spcPts val="600"/>
              </a:spcBef>
              <a:spcAft>
                <a:spcPts val="600"/>
              </a:spcAft>
            </a:pPr>
            <a:r>
              <a:rPr lang="en-US" sz="4000" dirty="0" smtClean="0">
                <a:latin typeface="Times New Roman"/>
                <a:ea typeface="Times New Roman"/>
              </a:rPr>
              <a:t>The economic interests of medical workers came to the fore, often not coinciding with the interests of their patients. So doctors needed to be reminded of their duty as humanists.</a:t>
            </a:r>
            <a:endParaRPr lang="ru-RU" sz="4000" dirty="0">
              <a:latin typeface="Times New Roman"/>
              <a:ea typeface="Times New Roman"/>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357166"/>
            <a:ext cx="8572560" cy="4810035"/>
          </a:xfrm>
          <a:prstGeom prst="rect">
            <a:avLst/>
          </a:prstGeom>
        </p:spPr>
        <p:txBody>
          <a:bodyPr wrap="square">
            <a:spAutoFit/>
          </a:bodyPr>
          <a:lstStyle/>
          <a:p>
            <a:pPr algn="just">
              <a:lnSpc>
                <a:spcPct val="115000"/>
              </a:lnSpc>
              <a:spcAft>
                <a:spcPts val="1000"/>
              </a:spcAft>
              <a:tabLst>
                <a:tab pos="1724025" algn="l"/>
              </a:tabLst>
            </a:pPr>
            <a:r>
              <a:rPr lang="en-US" sz="5400" dirty="0" smtClean="0">
                <a:latin typeface="Times New Roman"/>
                <a:ea typeface="Calibri"/>
                <a:cs typeface="Times New Roman"/>
              </a:rPr>
              <a:t>The </a:t>
            </a:r>
            <a:r>
              <a:rPr lang="en-US" sz="5400" dirty="0" smtClean="0">
                <a:latin typeface="Times New Roman"/>
                <a:ea typeface="Calibri"/>
                <a:cs typeface="Times New Roman"/>
              </a:rPr>
              <a:t>term “deontology” was introduced by the English philosopher Bentham, who used it to refer to the doctrine of morality in general.</a:t>
            </a:r>
            <a:endParaRPr lang="ru-RU" sz="5400" dirty="0">
              <a:ea typeface="Calibri"/>
              <a:cs typeface="Times New Roman"/>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285728"/>
            <a:ext cx="8429684" cy="5225726"/>
          </a:xfrm>
          <a:prstGeom prst="rect">
            <a:avLst/>
          </a:prstGeom>
        </p:spPr>
        <p:txBody>
          <a:bodyPr wrap="square">
            <a:spAutoFit/>
          </a:bodyPr>
          <a:lstStyle/>
          <a:p>
            <a:pPr algn="just">
              <a:lnSpc>
                <a:spcPct val="115000"/>
              </a:lnSpc>
              <a:spcBef>
                <a:spcPts val="600"/>
              </a:spcBef>
              <a:spcAft>
                <a:spcPts val="600"/>
              </a:spcAft>
            </a:pPr>
            <a:r>
              <a:rPr lang="en-US" sz="3600" u="sng" dirty="0" smtClean="0">
                <a:solidFill>
                  <a:srgbClr val="FFC000"/>
                </a:solidFill>
                <a:latin typeface="Times New Roman"/>
                <a:ea typeface="Times New Roman"/>
              </a:rPr>
              <a:t>Deontological stage</a:t>
            </a:r>
            <a:endParaRPr lang="ru-RU" sz="3600" dirty="0" smtClean="0">
              <a:solidFill>
                <a:srgbClr val="FFC000"/>
              </a:solidFill>
              <a:latin typeface="Times New Roman"/>
              <a:ea typeface="Times New Roman"/>
            </a:endParaRPr>
          </a:p>
          <a:p>
            <a:pPr algn="just">
              <a:lnSpc>
                <a:spcPct val="115000"/>
              </a:lnSpc>
              <a:spcAft>
                <a:spcPts val="1000"/>
              </a:spcAft>
              <a:tabLst>
                <a:tab pos="1724025" algn="l"/>
              </a:tabLst>
            </a:pPr>
            <a:r>
              <a:rPr lang="en-US" sz="3600" dirty="0" smtClean="0">
                <a:latin typeface="Times New Roman"/>
                <a:ea typeface="Calibri"/>
                <a:cs typeface="Times New Roman"/>
              </a:rPr>
              <a:t>Good, moral sense in our actions is determined by their result, how they give us pleasures (how profitable) or how they help to avoid pains. Since, from the moral point of view, all people are equal, they should always remember the public interest, which is a combination of personal interests.</a:t>
            </a:r>
            <a:endParaRPr lang="ru-RU" sz="3600" dirty="0">
              <a:ea typeface="Calibri"/>
              <a:cs typeface="Times New Roman"/>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0" y="0"/>
            <a:ext cx="9144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724025" algn="l"/>
              </a:tabLst>
            </a:pPr>
            <a:r>
              <a:rPr kumimoji="0" lang="en-US" sz="3200" b="0" i="0" u="sng" strike="noStrike" cap="none" normalizeH="0" baseline="0" dirty="0" smtClean="0">
                <a:ln>
                  <a:noFill/>
                </a:ln>
                <a:solidFill>
                  <a:srgbClr val="FFC000"/>
                </a:solidFill>
                <a:effectLst/>
                <a:latin typeface="Times New Roman" pitchFamily="18" charset="0"/>
                <a:ea typeface="Times New Roman" pitchFamily="18" charset="0"/>
                <a:cs typeface="Times New Roman" pitchFamily="18" charset="0"/>
              </a:rPr>
              <a:t>Stage V of the development of the medical ethics</a:t>
            </a:r>
            <a:endParaRPr kumimoji="0" lang="ru-RU" sz="3200" b="0" i="0" u="none" strike="noStrike" cap="none" normalizeH="0" baseline="0" dirty="0" smtClean="0">
              <a:ln>
                <a:noFill/>
              </a:ln>
              <a:solidFill>
                <a:srgbClr val="FFC000"/>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1724025" algn="l"/>
              </a:tabLst>
            </a:pPr>
            <a:r>
              <a:rPr kumimoji="0" lang="en-US" sz="4800" b="0" i="0" u="sng" strike="noStrike" cap="none" normalizeH="0" baseline="0" dirty="0" smtClean="0">
                <a:ln>
                  <a:noFill/>
                </a:ln>
                <a:effectLst/>
                <a:latin typeface="Times New Roman" pitchFamily="18" charset="0"/>
                <a:ea typeface="Times New Roman" pitchFamily="18" charset="0"/>
                <a:cs typeface="Times New Roman" pitchFamily="18" charset="0"/>
              </a:rPr>
              <a:t>Bioethics</a:t>
            </a:r>
            <a:endParaRPr kumimoji="0" lang="ru-RU" sz="4800" b="0" i="0" u="none" strike="noStrike" cap="none" normalizeH="0" baseline="0" dirty="0" smtClean="0">
              <a:ln>
                <a:noFill/>
              </a:ln>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724025" algn="l"/>
              </a:tabLst>
            </a:pPr>
            <a:r>
              <a:rPr kumimoji="0" lang="en-US" sz="48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en-US" sz="4800" b="0" i="0" u="none" strike="noStrike" cap="none" normalizeH="0" baseline="0" dirty="0" smtClean="0">
                <a:ln>
                  <a:noFill/>
                </a:ln>
                <a:effectLst/>
                <a:latin typeface="Times New Roman" pitchFamily="18" charset="0"/>
                <a:ea typeface="Times New Roman" pitchFamily="18" charset="0"/>
                <a:cs typeface="Times New Roman" pitchFamily="18" charset="0"/>
              </a:rPr>
              <a:t>Principles of the bioethics -   </a:t>
            </a:r>
            <a:r>
              <a:rPr kumimoji="0" lang="en-US" sz="4800" b="0" i="0" u="none" strike="noStrike" cap="none" normalizeH="0" baseline="0" dirty="0" smtClean="0">
                <a:ln>
                  <a:noFill/>
                </a:ln>
                <a:solidFill>
                  <a:srgbClr val="FFC000"/>
                </a:solidFill>
                <a:effectLst/>
                <a:latin typeface="Times New Roman" pitchFamily="18" charset="0"/>
                <a:ea typeface="Times New Roman" pitchFamily="18" charset="0"/>
                <a:cs typeface="Times New Roman" pitchFamily="18" charset="0"/>
              </a:rPr>
              <a:t>respect for</a:t>
            </a:r>
            <a:endParaRPr kumimoji="0" lang="ru-RU" sz="4800" b="0" i="0" u="none" strike="noStrike" cap="none" normalizeH="0" baseline="0" dirty="0" smtClean="0">
              <a:ln>
                <a:noFill/>
              </a:ln>
              <a:solidFill>
                <a:srgbClr val="FFC000"/>
              </a:solidFill>
              <a:effectLst/>
              <a:latin typeface="Times New Roman" pitchFamily="18" charset="0"/>
              <a:ea typeface="Times New Roman" pitchFamily="18" charset="0"/>
              <a:cs typeface="Times New Roman" pitchFamily="18" charset="0"/>
            </a:endParaRPr>
          </a:p>
          <a:p>
            <a:pPr lvl="1" algn="just" eaLnBrk="0" fontAlgn="base" hangingPunct="0">
              <a:spcBef>
                <a:spcPct val="0"/>
              </a:spcBef>
              <a:spcAft>
                <a:spcPct val="0"/>
              </a:spcAft>
              <a:buFont typeface="Arial" pitchFamily="34" charset="0"/>
              <a:buChar char="•"/>
              <a:tabLst>
                <a:tab pos="1724025" algn="l"/>
              </a:tabLst>
            </a:pPr>
            <a:r>
              <a:rPr kumimoji="0" lang="en-US" sz="4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Individual autonomy,</a:t>
            </a:r>
            <a:endParaRPr kumimoji="0" lang="ru-RU" sz="4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lvl="1" algn="just" eaLnBrk="0" fontAlgn="base" hangingPunct="0">
              <a:spcBef>
                <a:spcPct val="0"/>
              </a:spcBef>
              <a:spcAft>
                <a:spcPct val="0"/>
              </a:spcAft>
              <a:buFont typeface="Arial" pitchFamily="34" charset="0"/>
              <a:buChar char="•"/>
              <a:tabLst>
                <a:tab pos="1724025" algn="l"/>
              </a:tabLst>
            </a:pPr>
            <a:r>
              <a:rPr kumimoji="0" lang="en-US" sz="4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Free will and choice,</a:t>
            </a:r>
            <a:endParaRPr kumimoji="0" lang="ru-RU" sz="4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lvl="1" algn="just" eaLnBrk="0" fontAlgn="base" hangingPunct="0">
              <a:spcBef>
                <a:spcPct val="0"/>
              </a:spcBef>
              <a:spcAft>
                <a:spcPct val="0"/>
              </a:spcAft>
              <a:buFont typeface="Arial" pitchFamily="34" charset="0"/>
              <a:buChar char="•"/>
              <a:tabLst>
                <a:tab pos="1724025" algn="l"/>
              </a:tabLst>
            </a:pPr>
            <a:r>
              <a:rPr kumimoji="0" lang="en-US" sz="4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Informed consent.</a:t>
            </a:r>
            <a:endParaRPr kumimoji="0" lang="en-US" sz="4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214290"/>
            <a:ext cx="9144000" cy="6186309"/>
          </a:xfrm>
          <a:prstGeom prst="rect">
            <a:avLst/>
          </a:prstGeom>
          <a:solidFill>
            <a:srgbClr val="FFFF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n-US" sz="4400" b="1"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Nuremberg Code (German </a:t>
            </a:r>
            <a:r>
              <a:rPr kumimoji="0" lang="en-US" sz="4400" b="1"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NuernbergerKodex</a:t>
            </a:r>
            <a:r>
              <a:rPr kumimoji="0" lang="en-US" sz="4400" b="1"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(1947)</a:t>
            </a:r>
            <a:endParaRPr kumimoji="0" lang="ru-RU" sz="4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n-US" sz="4400" b="1"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World Medical Association (WMA) (1947)</a:t>
            </a: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endParaRPr kumimoji="0" lang="ru-RU" sz="4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n-US" sz="4400" b="1"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Declaration of Geneva (1948)</a:t>
            </a: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endParaRPr kumimoji="0" lang="ru-RU" sz="4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n-US" sz="4400" b="1"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International Code of Medical Ethics (1949)</a:t>
            </a:r>
            <a:endParaRPr kumimoji="0" lang="en-US" sz="4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00034" y="1000108"/>
            <a:ext cx="8229600" cy="3297238"/>
          </a:xfrm>
        </p:spPr>
        <p:txBody>
          <a:bodyPr>
            <a:noAutofit/>
          </a:bodyPr>
          <a:lstStyle/>
          <a:p>
            <a:r>
              <a:rPr lang="en-US" sz="6000" dirty="0" smtClean="0"/>
              <a:t>The next my lecture 29.10.19 </a:t>
            </a:r>
            <a:br>
              <a:rPr lang="en-US" sz="6000" dirty="0" smtClean="0"/>
            </a:br>
            <a:r>
              <a:rPr lang="en-US" sz="6000" dirty="0" smtClean="0"/>
              <a:t>14-40</a:t>
            </a:r>
            <a:endParaRPr lang="ru-RU" sz="6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285728"/>
            <a:ext cx="8429684" cy="5394490"/>
          </a:xfrm>
          <a:prstGeom prst="rect">
            <a:avLst/>
          </a:prstGeom>
        </p:spPr>
        <p:txBody>
          <a:bodyPr wrap="square">
            <a:spAutoFit/>
          </a:bodyPr>
          <a:lstStyle/>
          <a:p>
            <a:pPr>
              <a:lnSpc>
                <a:spcPct val="115000"/>
              </a:lnSpc>
              <a:spcAft>
                <a:spcPts val="1000"/>
              </a:spcAft>
            </a:pPr>
            <a:r>
              <a:rPr lang="en-US" sz="3600" b="1" dirty="0" smtClean="0">
                <a:latin typeface="Times New Roman" pitchFamily="18" charset="0"/>
                <a:ea typeface="Calibri"/>
                <a:cs typeface="Times New Roman" pitchFamily="18" charset="0"/>
              </a:rPr>
              <a:t>DEFINITION</a:t>
            </a:r>
            <a:endParaRPr lang="ru-RU" sz="3600" dirty="0">
              <a:latin typeface="Times New Roman" pitchFamily="18" charset="0"/>
              <a:ea typeface="Calibri"/>
              <a:cs typeface="Times New Roman" pitchFamily="18" charset="0"/>
            </a:endParaRPr>
          </a:p>
          <a:p>
            <a:pPr>
              <a:lnSpc>
                <a:spcPct val="115000"/>
              </a:lnSpc>
              <a:spcAft>
                <a:spcPts val="1000"/>
              </a:spcAft>
            </a:pPr>
            <a:r>
              <a:rPr lang="en-US" sz="3600" dirty="0" smtClean="0">
                <a:latin typeface="Times New Roman" pitchFamily="18" charset="0"/>
                <a:ea typeface="Calibri"/>
                <a:cs typeface="Times New Roman" pitchFamily="18" charset="0"/>
              </a:rPr>
              <a:t>The term “bioethics” was introduced by the American biochemist Van Rensselaer Potter in 1969 to determine a discipline centered on the link between biology and ethics.</a:t>
            </a:r>
            <a:endParaRPr lang="ru-RU" sz="3600" dirty="0">
              <a:latin typeface="Times New Roman" pitchFamily="18" charset="0"/>
              <a:ea typeface="Calibri"/>
              <a:cs typeface="Times New Roman" pitchFamily="18" charset="0"/>
            </a:endParaRPr>
          </a:p>
          <a:p>
            <a:pPr>
              <a:lnSpc>
                <a:spcPct val="115000"/>
              </a:lnSpc>
              <a:spcAft>
                <a:spcPts val="1000"/>
              </a:spcAft>
            </a:pPr>
            <a:r>
              <a:rPr lang="en-US" sz="3600" dirty="0" smtClean="0">
                <a:latin typeface="Times New Roman" pitchFamily="18" charset="0"/>
                <a:ea typeface="Calibri"/>
                <a:cs typeface="Times New Roman" pitchFamily="18" charset="0"/>
              </a:rPr>
              <a:t>The term consists of two components: </a:t>
            </a:r>
            <a:r>
              <a:rPr lang="en-US" sz="3600" i="1" dirty="0" smtClean="0">
                <a:latin typeface="Times New Roman" pitchFamily="18" charset="0"/>
                <a:ea typeface="Calibri"/>
                <a:cs typeface="Times New Roman" pitchFamily="18" charset="0"/>
              </a:rPr>
              <a:t>bios</a:t>
            </a:r>
            <a:r>
              <a:rPr lang="en-US" sz="3600" dirty="0" smtClean="0">
                <a:latin typeface="Times New Roman" pitchFamily="18" charset="0"/>
                <a:ea typeface="Calibri"/>
                <a:cs typeface="Times New Roman" pitchFamily="18" charset="0"/>
              </a:rPr>
              <a:t> (Greek </a:t>
            </a:r>
            <a:r>
              <a:rPr lang="en-US" sz="3600" u="none" strike="noStrike" dirty="0" smtClean="0">
                <a:latin typeface="Times New Roman" pitchFamily="18" charset="0"/>
                <a:ea typeface="Calibri"/>
                <a:cs typeface="Times New Roman" pitchFamily="18" charset="0"/>
              </a:rPr>
              <a:t>:</a:t>
            </a:r>
            <a:r>
              <a:rPr lang="en-US" sz="3600" dirty="0" smtClean="0">
                <a:latin typeface="Times New Roman" pitchFamily="18" charset="0"/>
                <a:ea typeface="Calibri"/>
                <a:cs typeface="Times New Roman" pitchFamily="18" charset="0"/>
              </a:rPr>
              <a:t> life) and</a:t>
            </a:r>
            <a:r>
              <a:rPr lang="ru-RU" sz="3600" dirty="0" smtClean="0">
                <a:latin typeface="Times New Roman" pitchFamily="18" charset="0"/>
                <a:ea typeface="Calibri"/>
                <a:cs typeface="Times New Roman" pitchFamily="18" charset="0"/>
              </a:rPr>
              <a:t> </a:t>
            </a:r>
            <a:r>
              <a:rPr lang="en-US" sz="3600" i="1" dirty="0" err="1" smtClean="0">
                <a:latin typeface="Times New Roman" pitchFamily="18" charset="0"/>
                <a:ea typeface="Calibri"/>
                <a:cs typeface="Times New Roman" pitchFamily="18" charset="0"/>
              </a:rPr>
              <a:t>ethica</a:t>
            </a:r>
            <a:r>
              <a:rPr lang="en-US" sz="3600" dirty="0" smtClean="0">
                <a:latin typeface="Times New Roman" pitchFamily="18" charset="0"/>
                <a:ea typeface="Calibri"/>
                <a:cs typeface="Times New Roman" pitchFamily="18" charset="0"/>
              </a:rPr>
              <a:t> (Greek: behavior), i.e. literally life ethics.</a:t>
            </a:r>
            <a:endParaRPr lang="ru-RU" sz="3600" dirty="0">
              <a:latin typeface="Times New Roman" pitchFamily="18" charset="0"/>
              <a:ea typeface="Calibri"/>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428604"/>
            <a:ext cx="8429684" cy="3760004"/>
          </a:xfrm>
          <a:prstGeom prst="rect">
            <a:avLst/>
          </a:prstGeom>
          <a:solidFill>
            <a:srgbClr val="FFC000"/>
          </a:solidFill>
        </p:spPr>
        <p:txBody>
          <a:bodyPr wrap="square">
            <a:spAutoFit/>
          </a:bodyPr>
          <a:lstStyle/>
          <a:p>
            <a:pPr indent="180340">
              <a:lnSpc>
                <a:spcPct val="115000"/>
              </a:lnSpc>
              <a:spcAft>
                <a:spcPts val="1000"/>
              </a:spcAft>
            </a:pPr>
            <a:r>
              <a:rPr lang="en-US" sz="4000" dirty="0" smtClean="0">
                <a:solidFill>
                  <a:schemeClr val="bg1"/>
                </a:solidFill>
                <a:latin typeface="Times New Roman" pitchFamily="18" charset="0"/>
                <a:ea typeface="Calibri"/>
                <a:cs typeface="Times New Roman" pitchFamily="18" charset="0"/>
              </a:rPr>
              <a:t>Bioethics </a:t>
            </a:r>
            <a:r>
              <a:rPr lang="en-US" sz="4000" dirty="0" smtClean="0">
                <a:solidFill>
                  <a:schemeClr val="bg1"/>
                </a:solidFill>
                <a:latin typeface="Times New Roman" pitchFamily="18" charset="0"/>
                <a:ea typeface="Calibri"/>
                <a:cs typeface="Times New Roman" pitchFamily="18" charset="0"/>
              </a:rPr>
              <a:t>is </a:t>
            </a:r>
            <a:r>
              <a:rPr lang="en-US" sz="4000" dirty="0" smtClean="0">
                <a:solidFill>
                  <a:schemeClr val="bg1"/>
                </a:solidFill>
                <a:latin typeface="Times New Roman" pitchFamily="18" charset="0"/>
                <a:ea typeface="Calibri"/>
                <a:cs typeface="Times New Roman" pitchFamily="18" charset="0"/>
              </a:rPr>
              <a:t>the doctrine of the moral attitude of man to all living things.</a:t>
            </a:r>
            <a:endParaRPr lang="ru-RU" sz="4000" dirty="0">
              <a:solidFill>
                <a:schemeClr val="bg1"/>
              </a:solidFill>
              <a:latin typeface="Times New Roman" pitchFamily="18" charset="0"/>
              <a:ea typeface="Calibri"/>
              <a:cs typeface="Times New Roman" pitchFamily="18" charset="0"/>
            </a:endParaRPr>
          </a:p>
          <a:p>
            <a:pPr marL="180340" indent="-180340" algn="just">
              <a:lnSpc>
                <a:spcPct val="115000"/>
              </a:lnSpc>
              <a:spcAft>
                <a:spcPts val="1000"/>
              </a:spcAft>
            </a:pPr>
            <a:r>
              <a:rPr lang="en-US" sz="4000" dirty="0" smtClean="0">
                <a:solidFill>
                  <a:schemeClr val="bg1"/>
                </a:solidFill>
                <a:latin typeface="Times New Roman" pitchFamily="18" charset="0"/>
                <a:ea typeface="Calibri"/>
                <a:cs typeface="Times New Roman" pitchFamily="18" charset="0"/>
              </a:rPr>
              <a:t> Bioethics is the study of the</a:t>
            </a:r>
            <a:r>
              <a:rPr lang="ru-RU" sz="4000" dirty="0" smtClean="0">
                <a:solidFill>
                  <a:schemeClr val="bg1"/>
                </a:solidFill>
                <a:latin typeface="Times New Roman" pitchFamily="18" charset="0"/>
                <a:ea typeface="Calibri"/>
                <a:cs typeface="Times New Roman" pitchFamily="18" charset="0"/>
              </a:rPr>
              <a:t> </a:t>
            </a:r>
            <a:r>
              <a:rPr lang="en-US" sz="4000" u="none" strike="noStrike" dirty="0" smtClean="0">
                <a:solidFill>
                  <a:schemeClr val="bg1"/>
                </a:solidFill>
                <a:latin typeface="Times New Roman" pitchFamily="18" charset="0"/>
                <a:ea typeface="Calibri"/>
                <a:cs typeface="Times New Roman" pitchFamily="18" charset="0"/>
                <a:hlinkClick r:id="rId2" tooltip="Ethics"/>
              </a:rPr>
              <a:t>ethical issues</a:t>
            </a:r>
            <a:r>
              <a:rPr lang="ru-RU" sz="4000" u="none" strike="noStrike" dirty="0" smtClean="0">
                <a:solidFill>
                  <a:schemeClr val="bg1"/>
                </a:solidFill>
                <a:latin typeface="Times New Roman" pitchFamily="18" charset="0"/>
                <a:ea typeface="Calibri"/>
                <a:cs typeface="Times New Roman" pitchFamily="18" charset="0"/>
              </a:rPr>
              <a:t> </a:t>
            </a:r>
            <a:r>
              <a:rPr lang="en-US" sz="4000" dirty="0" smtClean="0">
                <a:solidFill>
                  <a:schemeClr val="bg1"/>
                </a:solidFill>
                <a:latin typeface="Times New Roman" pitchFamily="18" charset="0"/>
                <a:ea typeface="Calibri"/>
                <a:cs typeface="Times New Roman" pitchFamily="18" charset="0"/>
              </a:rPr>
              <a:t>emerging from advances in</a:t>
            </a:r>
            <a:r>
              <a:rPr lang="ru-RU" sz="4000" dirty="0" smtClean="0">
                <a:solidFill>
                  <a:schemeClr val="bg1"/>
                </a:solidFill>
                <a:latin typeface="Times New Roman" pitchFamily="18" charset="0"/>
                <a:ea typeface="Calibri"/>
                <a:cs typeface="Times New Roman" pitchFamily="18" charset="0"/>
              </a:rPr>
              <a:t> </a:t>
            </a:r>
            <a:r>
              <a:rPr lang="en-US" sz="4000" u="none" strike="noStrike" dirty="0" smtClean="0">
                <a:solidFill>
                  <a:schemeClr val="bg1"/>
                </a:solidFill>
                <a:latin typeface="Times New Roman" pitchFamily="18" charset="0"/>
                <a:ea typeface="Calibri"/>
                <a:cs typeface="Times New Roman" pitchFamily="18" charset="0"/>
                <a:hlinkClick r:id="rId3" tooltip="Biology"/>
              </a:rPr>
              <a:t>biology</a:t>
            </a:r>
            <a:r>
              <a:rPr lang="ru-RU" sz="4000" u="none" strike="noStrike" dirty="0" smtClean="0">
                <a:solidFill>
                  <a:schemeClr val="bg1"/>
                </a:solidFill>
                <a:latin typeface="Times New Roman" pitchFamily="18" charset="0"/>
                <a:ea typeface="Calibri"/>
                <a:cs typeface="Times New Roman" pitchFamily="18" charset="0"/>
              </a:rPr>
              <a:t> </a:t>
            </a:r>
            <a:r>
              <a:rPr lang="en-US" sz="4000" dirty="0" smtClean="0">
                <a:solidFill>
                  <a:schemeClr val="bg1"/>
                </a:solidFill>
                <a:latin typeface="Times New Roman" pitchFamily="18" charset="0"/>
                <a:ea typeface="Calibri"/>
                <a:cs typeface="Times New Roman" pitchFamily="18" charset="0"/>
              </a:rPr>
              <a:t>and</a:t>
            </a:r>
            <a:r>
              <a:rPr lang="ru-RU" sz="4000" dirty="0" smtClean="0">
                <a:solidFill>
                  <a:schemeClr val="bg1"/>
                </a:solidFill>
                <a:latin typeface="Times New Roman" pitchFamily="18" charset="0"/>
                <a:ea typeface="Calibri"/>
                <a:cs typeface="Times New Roman" pitchFamily="18" charset="0"/>
              </a:rPr>
              <a:t> </a:t>
            </a:r>
            <a:r>
              <a:rPr lang="en-US" sz="4000" u="none" strike="noStrike" dirty="0" smtClean="0">
                <a:solidFill>
                  <a:schemeClr val="bg1"/>
                </a:solidFill>
                <a:latin typeface="Times New Roman" pitchFamily="18" charset="0"/>
                <a:ea typeface="Calibri"/>
                <a:cs typeface="Times New Roman" pitchFamily="18" charset="0"/>
                <a:hlinkClick r:id="rId4" tooltip="Medicine"/>
              </a:rPr>
              <a:t>medicine</a:t>
            </a:r>
            <a:endParaRPr lang="ru-RU" sz="4000" dirty="0">
              <a:solidFill>
                <a:schemeClr val="bg1"/>
              </a:solidFill>
              <a:latin typeface="Times New Roman" pitchFamily="18" charset="0"/>
              <a:ea typeface="Calibri"/>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85728"/>
            <a:ext cx="8786842" cy="5445593"/>
          </a:xfrm>
          <a:prstGeom prst="rect">
            <a:avLst/>
          </a:prstGeom>
        </p:spPr>
        <p:txBody>
          <a:bodyPr wrap="square">
            <a:spAutoFit/>
          </a:bodyPr>
          <a:lstStyle/>
          <a:p>
            <a:pPr marL="342900" lvl="0" indent="-342900" algn="just">
              <a:lnSpc>
                <a:spcPct val="115000"/>
              </a:lnSpc>
              <a:spcAft>
                <a:spcPts val="1000"/>
              </a:spcAft>
            </a:pPr>
            <a:r>
              <a:rPr lang="en-US" sz="3200" u="sng" dirty="0" smtClean="0">
                <a:latin typeface="Times New Roman" pitchFamily="18" charset="0"/>
                <a:ea typeface="Calibri"/>
                <a:cs typeface="Times New Roman" pitchFamily="18" charset="0"/>
              </a:rPr>
              <a:t>Areas of bioethics</a:t>
            </a:r>
            <a:endParaRPr lang="ru-RU" sz="3200" u="sng" dirty="0">
              <a:latin typeface="Times New Roman" pitchFamily="18" charset="0"/>
              <a:ea typeface="Calibri"/>
              <a:cs typeface="Times New Roman" pitchFamily="18" charset="0"/>
            </a:endParaRPr>
          </a:p>
          <a:p>
            <a:pPr algn="just">
              <a:lnSpc>
                <a:spcPct val="115000"/>
              </a:lnSpc>
              <a:spcAft>
                <a:spcPts val="1000"/>
              </a:spcAft>
              <a:buFontTx/>
              <a:buChar char="-"/>
            </a:pPr>
            <a:r>
              <a:rPr lang="en-US" sz="3200" dirty="0" smtClean="0">
                <a:latin typeface="Times New Roman" pitchFamily="18" charset="0"/>
                <a:ea typeface="Calibri"/>
                <a:cs typeface="Times New Roman" pitchFamily="18" charset="0"/>
              </a:rPr>
              <a:t>In a narrow sense, bioethics is concerned with the ethical questions that arise in the relationships among a doctor and a patient. </a:t>
            </a:r>
            <a:r>
              <a:rPr lang="ru-RU" sz="3200" dirty="0">
                <a:latin typeface="Times New Roman" pitchFamily="18" charset="0"/>
                <a:ea typeface="Calibri"/>
                <a:cs typeface="Times New Roman" pitchFamily="18" charset="0"/>
              </a:rPr>
              <a:t> </a:t>
            </a:r>
            <a:r>
              <a:rPr lang="ru-RU" sz="3200" dirty="0" smtClean="0">
                <a:latin typeface="Times New Roman" pitchFamily="18" charset="0"/>
                <a:ea typeface="Calibri"/>
                <a:cs typeface="Times New Roman" pitchFamily="18" charset="0"/>
              </a:rPr>
              <a:t> </a:t>
            </a:r>
          </a:p>
          <a:p>
            <a:pPr algn="just">
              <a:lnSpc>
                <a:spcPct val="115000"/>
              </a:lnSpc>
              <a:spcAft>
                <a:spcPts val="1000"/>
              </a:spcAft>
              <a:buFontTx/>
              <a:buChar char="-"/>
            </a:pPr>
            <a:r>
              <a:rPr lang="ru-RU" sz="3200" dirty="0">
                <a:latin typeface="Times New Roman" pitchFamily="18" charset="0"/>
                <a:ea typeface="Calibri"/>
                <a:cs typeface="Times New Roman" pitchFamily="18" charset="0"/>
              </a:rPr>
              <a:t> </a:t>
            </a:r>
            <a:r>
              <a:rPr lang="en-US" sz="3200" dirty="0" smtClean="0">
                <a:latin typeface="Times New Roman" pitchFamily="18" charset="0"/>
                <a:ea typeface="Calibri"/>
                <a:cs typeface="Times New Roman" pitchFamily="18" charset="0"/>
              </a:rPr>
              <a:t>Ambiguous situations that constantly emerge in practical medicine as a result of the progress of biological science and medical knowledge require constant discussion both in the medical community and among the general public.</a:t>
            </a:r>
            <a:endParaRPr lang="ru-RU" sz="3200" dirty="0">
              <a:latin typeface="Times New Roman" pitchFamily="18" charset="0"/>
              <a:ea typeface="Calibri"/>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000232" y="357167"/>
            <a:ext cx="3857652" cy="6086794"/>
          </a:xfrm>
          <a:prstGeom prst="rect">
            <a:avLst/>
          </a:prstGeom>
        </p:spPr>
        <p:txBody>
          <a:bodyPr wrap="square">
            <a:spAutoFit/>
          </a:bodyPr>
          <a:lstStyle/>
          <a:p>
            <a:pPr algn="just">
              <a:lnSpc>
                <a:spcPct val="115000"/>
              </a:lnSpc>
              <a:spcAft>
                <a:spcPts val="1000"/>
              </a:spcAft>
            </a:pPr>
            <a:r>
              <a:rPr lang="en-US" sz="3200" dirty="0" smtClean="0">
                <a:latin typeface="Times New Roman" pitchFamily="18" charset="0"/>
                <a:ea typeface="Calibri"/>
                <a:cs typeface="Times New Roman" pitchFamily="18" charset="0"/>
              </a:rPr>
              <a:t>Key issues of bioethics</a:t>
            </a:r>
            <a:endParaRPr lang="ru-RU" sz="3200" dirty="0">
              <a:latin typeface="Times New Roman" pitchFamily="18" charset="0"/>
              <a:ea typeface="Calibri"/>
              <a:cs typeface="Times New Roman" pitchFamily="18" charset="0"/>
            </a:endParaRPr>
          </a:p>
          <a:p>
            <a:pPr algn="just">
              <a:lnSpc>
                <a:spcPct val="115000"/>
              </a:lnSpc>
              <a:spcAft>
                <a:spcPts val="1000"/>
              </a:spcAft>
            </a:pPr>
            <a:r>
              <a:rPr lang="en-US" sz="3200" dirty="0" smtClean="0">
                <a:latin typeface="Times New Roman" pitchFamily="18" charset="0"/>
                <a:ea typeface="Calibri"/>
                <a:cs typeface="Times New Roman" pitchFamily="18" charset="0"/>
              </a:rPr>
              <a:t>- Euthanasia</a:t>
            </a:r>
            <a:endParaRPr lang="ru-RU" sz="3200" dirty="0">
              <a:latin typeface="Times New Roman" pitchFamily="18" charset="0"/>
              <a:ea typeface="Calibri"/>
              <a:cs typeface="Times New Roman" pitchFamily="18" charset="0"/>
            </a:endParaRPr>
          </a:p>
          <a:p>
            <a:pPr algn="just">
              <a:lnSpc>
                <a:spcPct val="115000"/>
              </a:lnSpc>
              <a:spcAft>
                <a:spcPts val="1000"/>
              </a:spcAft>
            </a:pPr>
            <a:r>
              <a:rPr lang="en-US" sz="3200" dirty="0" smtClean="0">
                <a:latin typeface="Times New Roman" pitchFamily="18" charset="0"/>
                <a:ea typeface="Calibri"/>
                <a:cs typeface="Times New Roman" pitchFamily="18" charset="0"/>
              </a:rPr>
              <a:t>-Organ transplant</a:t>
            </a:r>
            <a:endParaRPr lang="ru-RU" sz="3200" dirty="0">
              <a:latin typeface="Times New Roman" pitchFamily="18" charset="0"/>
              <a:ea typeface="Calibri"/>
              <a:cs typeface="Times New Roman" pitchFamily="18" charset="0"/>
            </a:endParaRPr>
          </a:p>
          <a:p>
            <a:pPr algn="just">
              <a:lnSpc>
                <a:spcPct val="115000"/>
              </a:lnSpc>
              <a:spcAft>
                <a:spcPts val="1000"/>
              </a:spcAft>
            </a:pPr>
            <a:r>
              <a:rPr lang="en-US" sz="3200" dirty="0" smtClean="0">
                <a:latin typeface="Times New Roman" pitchFamily="18" charset="0"/>
                <a:ea typeface="Calibri"/>
                <a:cs typeface="Times New Roman" pitchFamily="18" charset="0"/>
              </a:rPr>
              <a:t>-Abortion</a:t>
            </a:r>
            <a:endParaRPr lang="ru-RU" sz="3200" dirty="0">
              <a:latin typeface="Times New Roman" pitchFamily="18" charset="0"/>
              <a:ea typeface="Calibri"/>
              <a:cs typeface="Times New Roman" pitchFamily="18" charset="0"/>
            </a:endParaRPr>
          </a:p>
          <a:p>
            <a:pPr algn="just">
              <a:lnSpc>
                <a:spcPct val="115000"/>
              </a:lnSpc>
              <a:spcAft>
                <a:spcPts val="1000"/>
              </a:spcAft>
            </a:pPr>
            <a:r>
              <a:rPr lang="en-US" sz="3200" dirty="0" smtClean="0">
                <a:latin typeface="Times New Roman" pitchFamily="18" charset="0"/>
                <a:ea typeface="Calibri"/>
                <a:cs typeface="Times New Roman" pitchFamily="18" charset="0"/>
              </a:rPr>
              <a:t>- Cloning,</a:t>
            </a:r>
            <a:endParaRPr lang="ru-RU" sz="3200" dirty="0">
              <a:latin typeface="Times New Roman" pitchFamily="18" charset="0"/>
              <a:ea typeface="Calibri"/>
              <a:cs typeface="Times New Roman" pitchFamily="18" charset="0"/>
            </a:endParaRPr>
          </a:p>
          <a:p>
            <a:pPr algn="just">
              <a:lnSpc>
                <a:spcPct val="115000"/>
              </a:lnSpc>
              <a:spcAft>
                <a:spcPts val="1000"/>
              </a:spcAft>
            </a:pPr>
            <a:r>
              <a:rPr lang="en-US" sz="3200" dirty="0" smtClean="0">
                <a:latin typeface="Times New Roman" pitchFamily="18" charset="0"/>
                <a:ea typeface="Calibri"/>
                <a:cs typeface="Times New Roman" pitchFamily="18" charset="0"/>
              </a:rPr>
              <a:t>-Stem cells</a:t>
            </a:r>
            <a:endParaRPr lang="ru-RU" sz="3200" dirty="0">
              <a:latin typeface="Times New Roman" pitchFamily="18" charset="0"/>
              <a:ea typeface="Calibri"/>
              <a:cs typeface="Times New Roman" pitchFamily="18" charset="0"/>
            </a:endParaRPr>
          </a:p>
          <a:p>
            <a:pPr algn="just">
              <a:lnSpc>
                <a:spcPct val="115000"/>
              </a:lnSpc>
              <a:spcAft>
                <a:spcPts val="1000"/>
              </a:spcAft>
            </a:pPr>
            <a:r>
              <a:rPr lang="en-US" sz="3200" dirty="0" smtClean="0">
                <a:latin typeface="Times New Roman" pitchFamily="18" charset="0"/>
                <a:ea typeface="Calibri"/>
                <a:cs typeface="Times New Roman" pitchFamily="18" charset="0"/>
              </a:rPr>
              <a:t>- Clinical trials</a:t>
            </a:r>
            <a:endParaRPr lang="ru-RU" sz="3200" dirty="0">
              <a:latin typeface="Times New Roman" pitchFamily="18" charset="0"/>
              <a:ea typeface="Calibri"/>
              <a:cs typeface="Times New Roman" pitchFamily="18" charset="0"/>
            </a:endParaRPr>
          </a:p>
          <a:p>
            <a:pPr algn="just">
              <a:lnSpc>
                <a:spcPct val="115000"/>
              </a:lnSpc>
              <a:spcAft>
                <a:spcPts val="1000"/>
              </a:spcAft>
            </a:pPr>
            <a:r>
              <a:rPr lang="en-US" sz="3200" dirty="0" smtClean="0">
                <a:latin typeface="Times New Roman" pitchFamily="18" charset="0"/>
                <a:ea typeface="Calibri"/>
                <a:cs typeface="Times New Roman" pitchFamily="18" charset="0"/>
              </a:rPr>
              <a:t> - Surrogacy</a:t>
            </a:r>
            <a:endParaRPr lang="ru-RU" sz="3200" dirty="0">
              <a:latin typeface="Times New Roman" pitchFamily="18" charset="0"/>
              <a:ea typeface="Calibri"/>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357167"/>
            <a:ext cx="8429684" cy="5775107"/>
          </a:xfrm>
          <a:prstGeom prst="rect">
            <a:avLst/>
          </a:prstGeom>
        </p:spPr>
        <p:txBody>
          <a:bodyPr wrap="square">
            <a:spAutoFit/>
          </a:bodyPr>
          <a:lstStyle/>
          <a:p>
            <a:pPr>
              <a:lnSpc>
                <a:spcPct val="115000"/>
              </a:lnSpc>
              <a:spcAft>
                <a:spcPts val="0"/>
              </a:spcAft>
            </a:pPr>
            <a:r>
              <a:rPr lang="en-US" sz="3600" b="1" dirty="0" smtClean="0">
                <a:latin typeface="Times New Roman" pitchFamily="18" charset="0"/>
                <a:ea typeface="Times New Roman"/>
                <a:cs typeface="Times New Roman" pitchFamily="18" charset="0"/>
              </a:rPr>
              <a:t>Medical ethics</a:t>
            </a:r>
            <a:endParaRPr lang="ru-RU" sz="3600" dirty="0">
              <a:latin typeface="Times New Roman" pitchFamily="18" charset="0"/>
              <a:ea typeface="Calibri"/>
              <a:cs typeface="Times New Roman" pitchFamily="18" charset="0"/>
            </a:endParaRPr>
          </a:p>
          <a:p>
            <a:pPr>
              <a:lnSpc>
                <a:spcPct val="115000"/>
              </a:lnSpc>
              <a:spcAft>
                <a:spcPts val="0"/>
              </a:spcAft>
            </a:pPr>
            <a:r>
              <a:rPr lang="en-US" sz="3600" b="1" dirty="0" smtClean="0">
                <a:latin typeface="Times New Roman" pitchFamily="18" charset="0"/>
                <a:ea typeface="Times New Roman"/>
                <a:cs typeface="Times New Roman" pitchFamily="18" charset="0"/>
              </a:rPr>
              <a:t>Bioethics</a:t>
            </a:r>
            <a:endParaRPr lang="ru-RU" sz="3600" dirty="0">
              <a:latin typeface="Times New Roman" pitchFamily="18" charset="0"/>
              <a:ea typeface="Calibri"/>
              <a:cs typeface="Times New Roman" pitchFamily="18" charset="0"/>
            </a:endParaRPr>
          </a:p>
          <a:p>
            <a:pPr>
              <a:lnSpc>
                <a:spcPct val="115000"/>
              </a:lnSpc>
              <a:spcAft>
                <a:spcPts val="0"/>
              </a:spcAft>
            </a:pPr>
            <a:r>
              <a:rPr lang="en-US" sz="3600" b="1" dirty="0" smtClean="0">
                <a:latin typeface="Times New Roman" pitchFamily="18" charset="0"/>
                <a:ea typeface="Times New Roman"/>
                <a:cs typeface="Times New Roman" pitchFamily="18" charset="0"/>
              </a:rPr>
              <a:t> </a:t>
            </a:r>
            <a:endParaRPr lang="ru-RU" sz="3600" dirty="0">
              <a:latin typeface="Times New Roman" pitchFamily="18" charset="0"/>
              <a:ea typeface="Calibri"/>
              <a:cs typeface="Times New Roman" pitchFamily="18" charset="0"/>
            </a:endParaRPr>
          </a:p>
          <a:p>
            <a:pPr algn="just">
              <a:lnSpc>
                <a:spcPct val="115000"/>
              </a:lnSpc>
              <a:spcAft>
                <a:spcPts val="1000"/>
              </a:spcAft>
            </a:pPr>
            <a:r>
              <a:rPr lang="en-US" sz="3600" dirty="0" smtClean="0">
                <a:latin typeface="Times New Roman" pitchFamily="18" charset="0"/>
                <a:ea typeface="Calibri"/>
                <a:cs typeface="Times New Roman" pitchFamily="18" charset="0"/>
              </a:rPr>
              <a:t>Medical ethics as a component of medicine exists and develops more than one thousand. Until now, many of the norms and requirements that have been presented to doctors in the Hippocratic and Renaissance era have retained their significance.</a:t>
            </a:r>
            <a:endParaRPr lang="ru-RU" sz="3600" dirty="0">
              <a:latin typeface="Times New Roman" pitchFamily="18" charset="0"/>
              <a:ea typeface="Calibri"/>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566</TotalTime>
  <Words>1737</Words>
  <Application>Microsoft Office PowerPoint</Application>
  <PresentationFormat>Экран (4:3)</PresentationFormat>
  <Paragraphs>130</Paragraphs>
  <Slides>46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46</vt:i4>
      </vt:variant>
    </vt:vector>
  </HeadingPairs>
  <TitlesOfParts>
    <vt:vector size="47" baseType="lpstr">
      <vt:lpstr>Тема Office</vt:lpstr>
      <vt:lpstr>Introduction to the specialty Bioethics</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The next my lecture 29.10.19  14-40</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specialty Bioethics</dc:title>
  <dc:creator>1</dc:creator>
  <cp:lastModifiedBy>1</cp:lastModifiedBy>
  <cp:revision>19</cp:revision>
  <dcterms:created xsi:type="dcterms:W3CDTF">2019-10-07T11:24:34Z</dcterms:created>
  <dcterms:modified xsi:type="dcterms:W3CDTF">2019-10-15T10:55:03Z</dcterms:modified>
</cp:coreProperties>
</file>