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259" r:id="rId4"/>
    <p:sldId id="257" r:id="rId5"/>
    <p:sldId id="261" r:id="rId6"/>
    <p:sldId id="284" r:id="rId7"/>
    <p:sldId id="262" r:id="rId8"/>
    <p:sldId id="263" r:id="rId9"/>
    <p:sldId id="264" r:id="rId10"/>
    <p:sldId id="265" r:id="rId11"/>
    <p:sldId id="310" r:id="rId12"/>
    <p:sldId id="309" r:id="rId13"/>
    <p:sldId id="311" r:id="rId14"/>
    <p:sldId id="260" r:id="rId15"/>
    <p:sldId id="268" r:id="rId16"/>
    <p:sldId id="301" r:id="rId17"/>
    <p:sldId id="279" r:id="rId18"/>
    <p:sldId id="307" r:id="rId19"/>
    <p:sldId id="303" r:id="rId20"/>
    <p:sldId id="283" r:id="rId21"/>
    <p:sldId id="291" r:id="rId22"/>
    <p:sldId id="292" r:id="rId23"/>
    <p:sldId id="274" r:id="rId24"/>
    <p:sldId id="285" r:id="rId25"/>
    <p:sldId id="286" r:id="rId26"/>
    <p:sldId id="287" r:id="rId27"/>
    <p:sldId id="273" r:id="rId28"/>
    <p:sldId id="288" r:id="rId29"/>
    <p:sldId id="270" r:id="rId30"/>
    <p:sldId id="271" r:id="rId31"/>
    <p:sldId id="276" r:id="rId32"/>
    <p:sldId id="275" r:id="rId33"/>
    <p:sldId id="272" r:id="rId34"/>
    <p:sldId id="294" r:id="rId35"/>
    <p:sldId id="295" r:id="rId36"/>
    <p:sldId id="296" r:id="rId37"/>
    <p:sldId id="297" r:id="rId38"/>
    <p:sldId id="298" r:id="rId39"/>
    <p:sldId id="290" r:id="rId40"/>
    <p:sldId id="277" r:id="rId41"/>
    <p:sldId id="282" r:id="rId42"/>
    <p:sldId id="293" r:id="rId43"/>
    <p:sldId id="278" r:id="rId44"/>
    <p:sldId id="308" r:id="rId45"/>
    <p:sldId id="280" r:id="rId46"/>
    <p:sldId id="281" r:id="rId47"/>
    <p:sldId id="299" r:id="rId48"/>
    <p:sldId id="300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EF51-3F1B-4B3D-9C25-C5ED0E70D3BE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E3A6-84B0-473E-9CF4-2876E12E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000527"/>
          </a:xfrm>
        </p:spPr>
        <p:txBody>
          <a:bodyPr/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БИОЭТИКА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 ТРАНСПЛАНТАЦИИ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Цыбусов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Николаевич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User\Pictures\Архив_ХИРУРГИЯ\Забор-фото\IMG_3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МЕЧТЫ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SC00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772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95288" y="5876925"/>
            <a:ext cx="8229600" cy="811213"/>
          </a:xfrm>
        </p:spPr>
        <p:txBody>
          <a:bodyPr/>
          <a:lstStyle/>
          <a:p>
            <a:r>
              <a:rPr lang="ru-RU" sz="2400" b="1" dirty="0" smtClean="0"/>
              <a:t>УЧАСТНИКИ ПЕРВОЙ ТРАНСПЛАНТАЦИИ 6 МАРТА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В настоящее время в «листе ожидания» находятся: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981200"/>
            <a:ext cx="4392613" cy="4114800"/>
          </a:xfrm>
        </p:spPr>
        <p:txBody>
          <a:bodyPr>
            <a:normAutofit fontScale="92500"/>
          </a:bodyPr>
          <a:lstStyle/>
          <a:p>
            <a:r>
              <a:rPr lang="ru-RU" smtClean="0"/>
              <a:t>114 человек на трансплантацию почки;</a:t>
            </a:r>
          </a:p>
          <a:p>
            <a:r>
              <a:rPr lang="ru-RU" smtClean="0"/>
              <a:t>78 человек на трансплантацию печени</a:t>
            </a: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Все пациенты обследованы, типированы и готовы к операции. 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Нет доноров – нет органов</a:t>
            </a:r>
          </a:p>
        </p:txBody>
      </p:sp>
      <p:pic>
        <p:nvPicPr>
          <p:cNvPr id="6554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43088"/>
            <a:ext cx="4038600" cy="4010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Опасность коммерциализации донор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519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Запрет на коммерциализацию ТО и 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f.ppt-online.org/files/slide/1/19KB0C4WXLeUoNhPfqr5pYcyxlgJRbjv2a68Gs/slide-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cf2.ppt-online.org/files2/slide/4/4s0UI6u1vGlT53deLbmqOrPpwKQxiXVtgA2aNEhRCY/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4296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Трансплантация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 (от лат.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transplantare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пересаживать) –  процесс замены поврежденных или утраченных органов путем пересадки таких же органов, взятых из здоровых организмов того же вида. </a:t>
            </a:r>
            <a:endParaRPr lang="ru-RU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f.ppt-online.org/files/slide/3/3RVortkJnXcBKEs0gYivDp1dzFOhUlZ6A8TCb4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14" y="220641"/>
            <a:ext cx="8864586" cy="6637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Причины коммерциализации трансплантации органов и ткан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Пробл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акты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64" y="142828"/>
            <a:ext cx="8965236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робл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раво потенциального донора на альтруизм и самопожертв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раво потенциального донора на альтруизм и самопожертв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"/>
            <a:ext cx="90805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Изъятие органов и тканей у живого дон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82128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робл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онцепция «смерти мозг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132" y="-69849"/>
            <a:ext cx="9237132" cy="6927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9292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Различают три вида трансплантации: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аутотрансплантацию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–трансплантацию в пределах одного организма,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алло-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или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гомотрансплантацию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– трансплантацию в пределах одного вида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гетеро-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или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ксенотрансплантация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 – трансплантацию между различными видами.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lide-share.ru/image/55932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714" y="928670"/>
            <a:ext cx="3534867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пределения смерти моз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иагностика смерти моз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89"/>
            <a:ext cx="9144000" cy="73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иагностика смерти мозга и забор органов у тру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1440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Этико-правовое регулирование посмертной эксплантации органов и (или)тканей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f2.ppt-online.org/files2/slide/4/4s0UI6u1vGlT53deLbmqOrPpwKQxiXVtgA2aNEhRCY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cf2.ppt-online.org/files2/slide/4/4s0UI6u1vGlT53deLbmqOrPpwKQxiXVtgA2aNEhRCY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Механизм презумпции согласия (или предполагаемого соглас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Презумпция согласия («предполагаемое согласие», «модель возражения») Согласие подразумевается, поскольку люди в течение сво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cf2.ppt-online.org/files2/slide/4/4s0UI6u1vGlT53deLbmqOrPpwKQxiXVtgA2aNEhRCY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резумпция несогла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Трансплантология и биоэтика. Биоэтические проблемы трансплантолог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резумпция согласия и несогла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807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сенотранспла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7/7XL1axlWZwiSPERGpUVzQ6DqMuotm80KHfgBJC/slid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cf.ppt-online.org/files/slide/7/7XL1axlWZwiSPERGpUVzQ6DqMuotm80KHfgBJC/slid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ритерии распределения донорских органов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89"/>
            <a:ext cx="9144000" cy="73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акты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64" y="142828"/>
            <a:ext cx="8965236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ритерии «очереди» на ТО и 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Другие аспекты Т и 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Основные этические принципы, регулирующие трансплантацию органов или тканей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f2.ppt-online.org/files2/slide/4/4s0UI6u1vGlT53deLbmqOrPpwKQxiXVtgA2aNEhRCY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435771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f.ppt-online.org/files/slide/7/7XL1axlWZwiSPERGpUVzQ6DqMuotm80KHfgBJC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500" cy="6801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f.ppt-online.org/files/slide/1/19KB0C4WXLeUoNhPfqr5pYcyxlgJRbjv2a68Gs/slide-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f.ppt-online.org/files/slide/1/19KB0C4WXLeUoNhPfqr5pYcyxlgJRbjv2a68Gs/slide-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64</Words>
  <Application>Microsoft Office PowerPoint</Application>
  <PresentationFormat>Экран (4:3)</PresentationFormat>
  <Paragraphs>12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БИОЭТИКА  ПРОБЛЕМЫ ТРАНСПЛАНТАЦИИ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МЕЧТЫ ??</vt:lpstr>
      <vt:lpstr>УЧАСТНИКИ ПЕРВОЙ ТРАНСПЛАНТАЦИИ 6 МАРТА 2006</vt:lpstr>
      <vt:lpstr>В настоящее время в «листе ожидания» находятся: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 Спасибо за внимание 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2019-10-03T09:51:59Z</dcterms:created>
  <dcterms:modified xsi:type="dcterms:W3CDTF">2019-10-27T18:16:42Z</dcterms:modified>
</cp:coreProperties>
</file>