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1" r:id="rId3"/>
    <p:sldId id="271" r:id="rId4"/>
    <p:sldId id="257" r:id="rId5"/>
    <p:sldId id="258" r:id="rId6"/>
    <p:sldId id="270" r:id="rId7"/>
    <p:sldId id="259" r:id="rId8"/>
    <p:sldId id="260" r:id="rId9"/>
    <p:sldId id="263" r:id="rId10"/>
    <p:sldId id="264" r:id="rId11"/>
    <p:sldId id="269" r:id="rId12"/>
    <p:sldId id="261" r:id="rId13"/>
    <p:sldId id="268" r:id="rId14"/>
    <p:sldId id="262" r:id="rId15"/>
    <p:sldId id="285" r:id="rId16"/>
    <p:sldId id="276" r:id="rId17"/>
    <p:sldId id="267" r:id="rId18"/>
    <p:sldId id="294" r:id="rId19"/>
    <p:sldId id="286" r:id="rId20"/>
    <p:sldId id="274" r:id="rId21"/>
    <p:sldId id="265" r:id="rId22"/>
    <p:sldId id="283" r:id="rId23"/>
    <p:sldId id="278" r:id="rId24"/>
    <p:sldId id="279" r:id="rId25"/>
    <p:sldId id="280" r:id="rId26"/>
    <p:sldId id="282" r:id="rId27"/>
    <p:sldId id="297" r:id="rId28"/>
    <p:sldId id="287" r:id="rId29"/>
    <p:sldId id="296" r:id="rId30"/>
    <p:sldId id="288" r:id="rId31"/>
    <p:sldId id="289" r:id="rId32"/>
    <p:sldId id="277" r:id="rId33"/>
    <p:sldId id="275" r:id="rId34"/>
    <p:sldId id="272" r:id="rId35"/>
    <p:sldId id="273" r:id="rId36"/>
    <p:sldId id="291" r:id="rId37"/>
    <p:sldId id="300" r:id="rId38"/>
    <p:sldId id="304" r:id="rId39"/>
    <p:sldId id="305" r:id="rId40"/>
    <p:sldId id="292" r:id="rId41"/>
    <p:sldId id="299" r:id="rId42"/>
    <p:sldId id="301" r:id="rId43"/>
    <p:sldId id="302" r:id="rId44"/>
    <p:sldId id="303" r:id="rId45"/>
    <p:sldId id="25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4414-E073-4088-B951-AA70F05B052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22F4-1807-4D6F-9513-506FC843B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Биоэтика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Суррогатное материнство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358246" cy="9239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профессор </a:t>
            </a:r>
            <a:r>
              <a:rPr lang="ru-RU" dirty="0" err="1" smtClean="0">
                <a:solidFill>
                  <a:schemeClr val="tx1"/>
                </a:solidFill>
              </a:rPr>
              <a:t>Цыбусов</a:t>
            </a:r>
            <a:r>
              <a:rPr lang="ru-RU" dirty="0" smtClean="0">
                <a:solidFill>
                  <a:schemeClr val="tx1"/>
                </a:solidFill>
              </a:rPr>
              <a:t> Сергей Николаевич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 «Положении об оплодотворении in vitro и трансплантации эмбрионов», принятом ВМА в 1987 г. говорится, что применение мет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5"/>
            <a:ext cx="916270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.ppt-online.org/files/slide/r/ra0pI6heYsRgtHQmzCBKZVAGEDuywJ5lLqFNPW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48" y="131124"/>
            <a:ext cx="8694770" cy="651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Луиза Браун, первый человек в мире, родившийся благодаря процедуре ЭКО 25 июля 1978 и её сын Кэмерон Джон Маллинд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861497" cy="4967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.ppt-online.org/files/slide/r/ra0pI6heYsRgtHQmzCBKZVAGEDuywJ5lLqFNPW/slide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9432"/>
            <a:ext cx="8929718" cy="668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уррогатное материнство — вспомогательная репродуктивная технология, при применении которой в зачатии и рождении ребё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313"/>
            <a:ext cx="9144000" cy="512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51398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Суррогатное материнство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этого метода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состоит в том, что яйцеклетка одной женщины оплодотворяется искусственным путем, а полученный эмбрион подсаживается другой женщине, которая его вынашивает, рожает и передаст семейной паре. При этом одна женщина называется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донором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(или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генетической матерью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а другая (вынашивающая ребенка) –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суррогатной матерью.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6/6gJQ2qvj9DIYsMaVKXwCtb0dH8xfWF3nOyuip7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f.ppt-online.org/files/slide/r/ra0pI6heYsRgtHQmzCBKZVAGEDuywJ5lLqFNPW/slid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361" cy="69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Суррогатное материнство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вспомогательная репродуктивная технология, при применении которой в зачатии и рождении ребёнка участвуют три человека: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генетический отец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лицо, предоставившее свою сперму для оплодотворения и согласное после рождения ребёнка взять на себя обязанности отца;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генетическая мать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лицо, предоставившее свою яйцеклетку для оплодотворения и согласное после рождения ребёнка взять на себя обязанности матери;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суррогатная мать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женщина детородного возраста, согласившаяся на возмездной или безвозмездной основе выносить и родить ребёнка от генетических родителей и не претендующая на роль матери данного ребёнка.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 и так называемое </a:t>
            </a:r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частичное суррогатное материнство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когда женщина – суррогатная мать одновременно выступает и донором яйцеклетки. В этом случае она же является и генетическим родителем.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ротивопоказаниями для суррогатного материнства являются инфекцио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6302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.ppt-online.org/files2/slide/b/bYkGZmdt9uPVA7L203WNSRwqKErJIMsyDFCnOh6U8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7445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Этические вопросы, которые связаны с суррогатным материнством, являются сложными в биоэтике. Технология имеет как сторонников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337" y="285728"/>
            <a:ext cx="8657663" cy="4853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ротивопоказаниями для суррогатного материнства являются инфекцио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8858280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ротивопоказаниями для суррогатного материнства являются инфекцио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92884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ротивопоказаниями для суррогатного материнства являются инфекцио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ротивопоказаниями для суррогатного материнства являются инфекцио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7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ротивопоказаниями для суррогатного материнства являются инфекцио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7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основным моральным проблемам, связанным с суррогатным материнством, относятся следующие:</a:t>
            </a:r>
          </a:p>
          <a:p>
            <a:pPr algn="just"/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Разрушение целостности семейных отношений. Суррогатное материнство становится все более доступным и массовым, что не может не вызвать озабоченность с точки зрения традиционных представлений о семье и семейных ценностях.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56323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Проблема установления материнства и права матери. В различных странах этот вопрос регулируется по-разному. Имеется немало случаев, когда суррогатная мать отказывалась возвращать ребенка в семейную пару. Действительно, ситуация, когда у ребенка сразу две матери, создает острые конфликты. С помощью правового регулирования стремятся разрешить или хотя бы смягчить эту проблему.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017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Общее количество родителей.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Теоретически, если использовать донорство половых клеток, возможно наличие максимально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родителей у ребенка(!). Это женщина-донор, мужчина-донор, суррогатная мать и семейная пара – заказчик (социальные родители). Очевидно, что это совершенно экстраординарная ситуация.</a:t>
            </a: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Суррогатное материнство даст возможность стать матерью в неограниченно пожилом возрасте. Это подрывает все традиционные понятия о материнстве вообще, а также создает угрозу правам ребенка, так как вряд ли естественный уход и забота о ребенке возможны при наличии престарелой матери.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.ppt-online.org/files/slide/r/ra0pI6heYsRgtHQmzCBKZVAGEDuywJ5lLqFNPW/slide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3752"/>
            <a:ext cx="8715436" cy="652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2478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Коммерциализация деторождения ведет к тому, что суррогатная мать, вынашивая ребенка за вознаграждение, становится товаром, женщиной – инкубатором.</a:t>
            </a:r>
          </a:p>
          <a:p>
            <a:pPr algn="just"/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Моральные и психологические проблемы ребенка – они могут быть довольно острыми, если он узнает о своем происхождении.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60016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ряде стран (например, в Германии, Австрии, Франции)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суррогатное материнство запрещено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Международные этические рекомендации комитета СЕ по биоэтике и искусственным методам деторождения состоят в том, чтобы ограничить суррогатное материнство и применять его только по обоснованным показаниям. Права суррогатной матери должны быть защищены (в частности, ей должно быть обеспечено право оставить ребенка себе). </a:t>
            </a:r>
          </a:p>
          <a:p>
            <a:pPr algn="just"/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Этически неприемлемой считается практика коммерческого суррогатного материнства.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up/datas/167507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52"/>
            <a:ext cx="8953529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resent5.com/presentation/-43008360_281044007/image-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5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.ppt-online.org/files/slide/r/ra0pI6heYsRgtHQmzCBKZVAGEDuywJ5lLqFNPW/slide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6791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.ppt-online.org/files/slide/1/15IBhtmEZKF7YavOqDfbdywQLMk04CRVSnpP3s/slide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58169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Статус родителей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родов методом суррогатного материнства в нашей стране определяется так. Согласно Семейному кодексу РФ в качестве родителей регистрируются лица, состоящие в браке и давшие согласие на имплантацию эмбриона суррогатной матери, но только с ее согласия. После совершения записи суррогатная мать не вправе оспаривать материнство.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136904" cy="2383103"/>
          </a:xfrm>
        </p:spPr>
        <p:txBody>
          <a:bodyPr>
            <a:normAutofit fontScale="85000" lnSpcReduction="100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Практика заменяющего материнства подвергается критике и за возможность коммерциализации. Она заключается в том, что данный метод может быть использован как средство эксплуатации женщин в роли платных инкубаторов, производящих детей для богатых заказчиков. </a:t>
            </a:r>
            <a:endParaRPr lang="ru-RU" dirty="0"/>
          </a:p>
        </p:txBody>
      </p:sp>
      <p:pic>
        <p:nvPicPr>
          <p:cNvPr id="8194" name="Picture 2" descr="http://sva-mama.ru/sites/default/files/ZASTAVKA_surrogatn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042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56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nlywoman.org/wp-content/uploads/2014/09/Surrogatnoe-materinstv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768353" cy="32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amru.ru/content/Image/News/Zdorovie/Beremennost_rodi/surrogatnaya_m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14488"/>
            <a:ext cx="3816423" cy="32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5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 не менее маховик полового донорства запущен.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методических рекомендациях МЗ РФ введено даже понятие активного донора как «донора, согласившегося регулярно сдавать сперму».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Лозунг «все на продажу» начинает распространяться и на «святое святых» человеческой нравственности – материнство.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Способность женщины вынашивать и родить начинает активно использоваться в реестре рыночных услуг как «суррогатное материнство» с использованием полного набора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лжегуманистической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бутафорской терминологии, начиная с эксплуатации термина «благородство» до введения новейшей формы донорства женской утробы и нового статуса матери – «матери-носительницы» или «временной матери»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спомогательные репродуктивные технологии — собирательное название медицинских технологий, методов лечения и процедур,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285728"/>
            <a:ext cx="9080500" cy="509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50783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Противники суррогатного материнства </a:t>
            </a: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других вспомогательных репродуктивных технологий утверждают, что в случае бесплодия всегда имеется альтернатива применению этих методов: ведь в детских домах много детей без родителей, которые ждут усыновления (удочерения) и мечтают о нормальной семейной жизни в домашних условиях с любящими родителями.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4464496" cy="4879444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Человек, как богоподобное существо, свободен по своей сущности</a:t>
            </a:r>
            <a:r>
              <a:rPr lang="ru-RU" dirty="0" smtClean="0">
                <a:effectLst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К одному из современных искажений этой свободы относится и «идеология репродуктивных прав», сметающая в стремлении к их реализации моральные обязательства людей друг перед другом: родителей перед детьми, детей перед родителями, обязательства между супругами. </a:t>
            </a:r>
            <a:endParaRPr lang="ru-RU" dirty="0"/>
          </a:p>
        </p:txBody>
      </p:sp>
      <p:pic>
        <p:nvPicPr>
          <p:cNvPr id="4102" name="Picture 6" descr="http://profi.orbita.co.il/images/users/237/47488_34604025_big.jpg"/>
          <p:cNvPicPr>
            <a:picLocks noChangeAspect="1" noChangeArrowheads="1"/>
          </p:cNvPicPr>
          <p:nvPr/>
        </p:nvPicPr>
        <p:blipFill>
          <a:blip r:embed="rId2">
            <a:lum bright="-27000" contrast="6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28736"/>
            <a:ext cx="3881979" cy="357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7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2643206"/>
          </a:xfrm>
        </p:spPr>
        <p:txBody>
          <a:bodyPr>
            <a:normAutofit fontScale="85000" lnSpcReduction="20000"/>
          </a:bodyPr>
          <a:lstStyle/>
          <a:p>
            <a:pPr marL="18288" indent="0" algn="just">
              <a:buNone/>
            </a:pPr>
            <a:r>
              <a:rPr lang="ru-RU" dirty="0" smtClean="0">
                <a:effectLst/>
              </a:rPr>
              <a:t>Развитие </a:t>
            </a:r>
            <a:r>
              <a:rPr lang="ru-RU" dirty="0">
                <a:effectLst/>
              </a:rPr>
              <a:t>биомедицинских технологий 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значительно опережает осмысление</a:t>
            </a:r>
            <a:r>
              <a:rPr lang="ru-RU" dirty="0">
                <a:effectLst/>
              </a:rPr>
              <a:t> возможных духовно-нравственных и социальных последствий их бесконтрольного применения способствует распространению «идеологии репродуктивных прав», устанавливающей приоритет биологических прав родителя над социальными.</a:t>
            </a:r>
            <a:endParaRPr lang="ru-RU" dirty="0"/>
          </a:p>
        </p:txBody>
      </p:sp>
      <p:pic>
        <p:nvPicPr>
          <p:cNvPr id="10242" name="Picture 2" descr="http://hvatit-bolet.ru/images/surrogatnoe-materinstvo-cena-na-uslugi-surrogatnogo-materinstva-v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032448" cy="3006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ua.all.biz/img/ua/service_catalog/3820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747508" cy="3006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32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8" y="1500174"/>
            <a:ext cx="4583832" cy="3735296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dirty="0">
                <a:effectLst/>
              </a:rPr>
              <a:t> 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Устанавливает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отношение к человеческой жизни как продукту, который можно выбирать согласно собственным склонностям и которым можно распоряжаться наравне с материальными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ценностями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d1.dvinainform.ru/data/files/b1/5e/00005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998979" cy="2999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58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4928663"/>
          </a:xfrm>
        </p:spPr>
        <p:txBody>
          <a:bodyPr>
            <a:normAutofit fontScale="85000" lnSpcReduction="20000"/>
          </a:bodyPr>
          <a:lstStyle/>
          <a:p>
            <a:pPr marL="18288" indent="0" algn="just">
              <a:buNone/>
            </a:pPr>
            <a:r>
              <a:rPr lang="ru-RU" dirty="0">
                <a:effectLst/>
              </a:rPr>
              <a:t> </a:t>
            </a:r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>Разнообразие и противоречивость мнений по вопросам использования методов репродуктивной технологии с целью решения проблем деторождения нуждается в широком обсуждении специалистов разного рода: гинекологов, генетиков, эмбриологов, психиатров, </a:t>
            </a:r>
            <a:r>
              <a:rPr lang="ru-RU" sz="4800" dirty="0" err="1">
                <a:effectLst/>
                <a:latin typeface="Times New Roman" pitchFamily="18" charset="0"/>
                <a:cs typeface="Times New Roman" pitchFamily="18" charset="0"/>
              </a:rPr>
              <a:t>этиков</a:t>
            </a:r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>, юристов, социологов, теологов.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8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лагодарю за внимани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0661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дни из популярнейших технологий репродукции человека: • искусственная инсеминация; • экстракорпоральное оплодотворение; 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5999"/>
            <a:ext cx="9144000" cy="512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.ppt-online.org/files/slide/r/ra0pI6heYsRgtHQmzCBKZVAGEDuywJ5lLqFNPW/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717"/>
            <a:ext cx="9060174" cy="6786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скусственная инсеминация— медицинская технология, представляющая собой введение в цервикальный канал или матку женщины спер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7553"/>
            <a:ext cx="8929718" cy="500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Экстракорпоральное оплодотворение (от лат. extra — снаружи, вне и лат. corpus — тело, то есть оплодотворение вне тела, сокр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3189"/>
            <a:ext cx="9144000" cy="512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СКУССТВЕННОЕ ОПЛОДОТВОР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20" y="571480"/>
            <a:ext cx="8794780" cy="6001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647</Words>
  <Application>Microsoft Office PowerPoint</Application>
  <PresentationFormat>Экран (4:3)</PresentationFormat>
  <Paragraphs>31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Биоэтика Суррогатное материнство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2019-11-13T12:34:38Z</dcterms:created>
  <dcterms:modified xsi:type="dcterms:W3CDTF">2019-11-27T12:17:48Z</dcterms:modified>
</cp:coreProperties>
</file>